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3"/>
    <p:sldMasterId id="2147483686" r:id="rId4"/>
    <p:sldMasterId id="2147483705" r:id="rId5"/>
    <p:sldMasterId id="2147483724" r:id="rId6"/>
    <p:sldMasterId id="2147483743" r:id="rId7"/>
    <p:sldMasterId id="2147483762" r:id="rId8"/>
    <p:sldMasterId id="2147483781" r:id="rId9"/>
  </p:sldMasterIdLst>
  <p:notesMasterIdLst>
    <p:notesMasterId r:id="rId11"/>
  </p:notesMasterIdLst>
  <p:handoutMasterIdLst>
    <p:handoutMasterId r:id="rId26"/>
  </p:handoutMasterIdLst>
  <p:sldIdLst>
    <p:sldId id="258" r:id="rId10"/>
    <p:sldId id="314" r:id="rId12"/>
    <p:sldId id="489" r:id="rId13"/>
    <p:sldId id="317" r:id="rId14"/>
    <p:sldId id="495" r:id="rId15"/>
    <p:sldId id="471" r:id="rId16"/>
    <p:sldId id="470" r:id="rId17"/>
    <p:sldId id="375" r:id="rId18"/>
    <p:sldId id="488" r:id="rId19"/>
    <p:sldId id="359" r:id="rId20"/>
    <p:sldId id="475" r:id="rId21"/>
    <p:sldId id="373" r:id="rId22"/>
    <p:sldId id="472" r:id="rId23"/>
    <p:sldId id="316" r:id="rId24"/>
    <p:sldId id="293" r:id="rId25"/>
  </p:sldIdLst>
  <p:sldSz cx="12192000" cy="6858000"/>
  <p:notesSz cx="6858000" cy="9144000"/>
  <p:embeddedFontLst>
    <p:embeddedFont>
      <p:font typeface="Poppins Black" panose="00000A00000000000000" charset="0"/>
      <p:bold r:id="rId30"/>
    </p:embeddedFont>
    <p:embeddedFont>
      <p:font typeface="Poppins Light" panose="00000400000000000000" charset="0"/>
      <p:regular r:id="rId31"/>
      <p:italic r:id="rId32"/>
    </p:embeddedFont>
    <p:embeddedFont>
      <p:font typeface="Malgun Gothic" panose="020B0503020000020004" charset="-127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2DF0"/>
    <a:srgbClr val="945BFB"/>
    <a:srgbClr val="EEEBFF"/>
    <a:srgbClr val="D9D2FF"/>
    <a:srgbClr val="E6E1FF"/>
    <a:srgbClr val="C3B3FF"/>
    <a:srgbClr val="6B38FA"/>
    <a:srgbClr val="D33B3B"/>
    <a:srgbClr val="050705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6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x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provide users - AI driven alternative to traditional fitness trainers - makes fitness accessible &amp; inexpensive - 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7" Type="http://schemas.openxmlformats.org/officeDocument/2006/relationships/hyperlink" Target="https://pptmon.com/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pptmon.com/" TargetMode="Externa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7155544" y="0"/>
            <a:ext cx="5036456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4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1371596"/>
            <a:ext cx="5036456" cy="41147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530988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8173355" y="0"/>
            <a:ext cx="401864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8173355" y="0"/>
            <a:ext cx="401864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374732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83268"/>
            <a:ext cx="6096000" cy="3747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760730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b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래픽 1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 userDrawn="1"/>
        </p:nvSpPr>
        <p:spPr>
          <a:xfrm>
            <a:off x="7185725" y="0"/>
            <a:ext cx="42157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4" name="그래픽 1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-1" y="1"/>
            <a:ext cx="3428999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3428998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203960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7155544" y="0"/>
            <a:ext cx="5036456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4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1371596"/>
            <a:ext cx="5036456" cy="41147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530988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374732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83268"/>
            <a:ext cx="6096000" cy="3747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래픽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0"/>
            <a:ext cx="5036456" cy="309600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9266" y="5085366"/>
            <a:ext cx="776668" cy="223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609600"/>
            <a:ext cx="4363356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6548400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45212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4216400" y="0"/>
            <a:ext cx="7975600" cy="4521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78554"/>
          <a:stretch>
            <a:fillRect/>
          </a:stretch>
        </p:blipFill>
        <p:spPr>
          <a:xfrm>
            <a:off x="673100" y="5900700"/>
            <a:ext cx="1080000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1664"/>
          <a:stretch>
            <a:fillRect/>
          </a:stretch>
        </p:blipFill>
        <p:spPr>
          <a:xfrm>
            <a:off x="1727200" y="4368800"/>
            <a:ext cx="1138258" cy="2238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EE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952500"/>
            <a:ext cx="1041400" cy="4953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082800" y="952500"/>
            <a:ext cx="10109200" cy="49530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0" anchor="b" anchorCtr="1"/>
          <a:lstStyle>
            <a:lvl1pPr marL="0" indent="0">
              <a:buNone/>
              <a:defRPr sz="1800" b="1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9941626" y="0"/>
            <a:ext cx="421574" cy="6858000"/>
            <a:chOff x="0" y="0"/>
            <a:chExt cx="421574" cy="6858000"/>
          </a:xfrm>
        </p:grpSpPr>
        <p:pic>
          <p:nvPicPr>
            <p:cNvPr id="10" name="그래픽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>
              <a:off x="24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8173355" y="0"/>
            <a:ext cx="401864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374732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83268"/>
            <a:ext cx="6096000" cy="3747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760730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b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래픽 1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 userDrawn="1"/>
        </p:nvSpPr>
        <p:spPr>
          <a:xfrm>
            <a:off x="7185725" y="0"/>
            <a:ext cx="42157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760730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b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래픽 1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 userDrawn="1"/>
        </p:nvSpPr>
        <p:spPr>
          <a:xfrm>
            <a:off x="7185725" y="0"/>
            <a:ext cx="42157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4" name="그래픽 1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-1" y="1"/>
            <a:ext cx="3428999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3428998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203960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7155544" y="0"/>
            <a:ext cx="5036456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4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1371596"/>
            <a:ext cx="5036456" cy="41147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530988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래픽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0"/>
            <a:ext cx="5036456" cy="309600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9266" y="5085366"/>
            <a:ext cx="776668" cy="223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4" name="그래픽 1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609600"/>
            <a:ext cx="4363356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6548400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45212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4216400" y="0"/>
            <a:ext cx="7975600" cy="4521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78554"/>
          <a:stretch>
            <a:fillRect/>
          </a:stretch>
        </p:blipFill>
        <p:spPr>
          <a:xfrm>
            <a:off x="673100" y="5900700"/>
            <a:ext cx="1080000" cy="309600"/>
          </a:xfrm>
          <a:prstGeom prst="rect">
            <a:avLst/>
          </a:prstGeom>
        </p:spPr>
      </p:pic>
      <p:pic>
        <p:nvPicPr>
          <p:cNvPr id="10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1664"/>
          <a:stretch>
            <a:fillRect/>
          </a:stretch>
        </p:blipFill>
        <p:spPr>
          <a:xfrm>
            <a:off x="1727200" y="4368800"/>
            <a:ext cx="1138258" cy="2238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EE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952500"/>
            <a:ext cx="1041400" cy="4953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082800" y="952500"/>
            <a:ext cx="10109200" cy="49530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0" anchor="b" anchorCtr="1"/>
          <a:lstStyle>
            <a:lvl1pPr marL="0" indent="0">
              <a:buNone/>
              <a:defRPr sz="1800" b="1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9941626" y="0"/>
            <a:ext cx="421574" cy="6858000"/>
            <a:chOff x="0" y="0"/>
            <a:chExt cx="421574" cy="6858000"/>
          </a:xfrm>
        </p:grpSpPr>
        <p:pic>
          <p:nvPicPr>
            <p:cNvPr id="10" name="그래픽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>
              <a:off x="24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8173355" y="0"/>
            <a:ext cx="401864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374732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83268"/>
            <a:ext cx="6096000" cy="3747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760730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b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래픽 1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 userDrawn="1"/>
        </p:nvSpPr>
        <p:spPr>
          <a:xfrm>
            <a:off x="7185725" y="0"/>
            <a:ext cx="42157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4" name="그래픽 1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-1" y="1"/>
            <a:ext cx="3428999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3428998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-1" y="1"/>
            <a:ext cx="3428999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3428998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203960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203960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7155544" y="0"/>
            <a:ext cx="5036456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4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1371596"/>
            <a:ext cx="5036456" cy="41147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530988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래픽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0"/>
            <a:ext cx="5036456" cy="309600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9266" y="5085366"/>
            <a:ext cx="776668" cy="223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래픽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0"/>
            <a:ext cx="5036456" cy="309600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9266" y="5085366"/>
            <a:ext cx="776668" cy="223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609600"/>
            <a:ext cx="4363356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6548400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45212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4216400" y="0"/>
            <a:ext cx="7975600" cy="4521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78554"/>
          <a:stretch>
            <a:fillRect/>
          </a:stretch>
        </p:blipFill>
        <p:spPr>
          <a:xfrm>
            <a:off x="673100" y="5900700"/>
            <a:ext cx="1080000" cy="309600"/>
          </a:xfrm>
          <a:prstGeom prst="rect">
            <a:avLst/>
          </a:prstGeom>
        </p:spPr>
      </p:pic>
      <p:pic>
        <p:nvPicPr>
          <p:cNvPr id="10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1664"/>
          <a:stretch>
            <a:fillRect/>
          </a:stretch>
        </p:blipFill>
        <p:spPr>
          <a:xfrm>
            <a:off x="1727200" y="4368800"/>
            <a:ext cx="1138258" cy="2238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EE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952500"/>
            <a:ext cx="1041400" cy="4953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082800" y="952500"/>
            <a:ext cx="10109200" cy="49530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10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0" anchor="b" anchorCtr="1"/>
          <a:lstStyle>
            <a:lvl1pPr marL="0" indent="0">
              <a:buNone/>
              <a:defRPr sz="1800" b="1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  <p:pic>
        <p:nvPicPr>
          <p:cNvPr id="8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9941626" y="0"/>
            <a:ext cx="421574" cy="6858000"/>
            <a:chOff x="0" y="0"/>
            <a:chExt cx="421574" cy="6858000"/>
          </a:xfrm>
        </p:grpSpPr>
        <p:pic>
          <p:nvPicPr>
            <p:cNvPr id="10" name="그래픽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>
              <a:off x="24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8173355" y="0"/>
            <a:ext cx="401864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374732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83268"/>
            <a:ext cx="6096000" cy="374732"/>
          </a:xfrm>
          <a:prstGeom prst="rect">
            <a:avLst/>
          </a:prstGeom>
        </p:spPr>
      </p:pic>
      <p:pic>
        <p:nvPicPr>
          <p:cNvPr id="10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760730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b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래픽 1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 userDrawn="1"/>
        </p:nvSpPr>
        <p:spPr>
          <a:xfrm>
            <a:off x="7185725" y="0"/>
            <a:ext cx="42157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4" name="그래픽 1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-1" y="1"/>
            <a:ext cx="3428999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3428998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203960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7155544" y="0"/>
            <a:ext cx="5036456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4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1371596"/>
            <a:ext cx="5036456" cy="41147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530988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래픽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0"/>
            <a:ext cx="5036456" cy="309600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9266" y="5085366"/>
            <a:ext cx="776668" cy="223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609600"/>
            <a:ext cx="4363356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6548400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609600"/>
            <a:ext cx="4363356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6548400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45212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4216400" y="0"/>
            <a:ext cx="7975600" cy="4521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78554"/>
          <a:stretch>
            <a:fillRect/>
          </a:stretch>
        </p:blipFill>
        <p:spPr>
          <a:xfrm>
            <a:off x="673100" y="5900700"/>
            <a:ext cx="1080000" cy="309600"/>
          </a:xfrm>
          <a:prstGeom prst="rect">
            <a:avLst/>
          </a:prstGeom>
        </p:spPr>
      </p:pic>
      <p:pic>
        <p:nvPicPr>
          <p:cNvPr id="10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1664"/>
          <a:stretch>
            <a:fillRect/>
          </a:stretch>
        </p:blipFill>
        <p:spPr>
          <a:xfrm>
            <a:off x="1727200" y="4368800"/>
            <a:ext cx="1138258" cy="2238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EE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952500"/>
            <a:ext cx="1041400" cy="4953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082800" y="952500"/>
            <a:ext cx="10109200" cy="49530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10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0" anchor="b" anchorCtr="1"/>
          <a:lstStyle>
            <a:lvl1pPr marL="0" indent="0">
              <a:buNone/>
              <a:defRPr sz="1800" b="1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  <p:pic>
        <p:nvPicPr>
          <p:cNvPr id="8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9941626" y="0"/>
            <a:ext cx="421574" cy="6858000"/>
            <a:chOff x="0" y="0"/>
            <a:chExt cx="421574" cy="6858000"/>
          </a:xfrm>
        </p:grpSpPr>
        <p:pic>
          <p:nvPicPr>
            <p:cNvPr id="10" name="그래픽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>
              <a:off x="24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8173355" y="0"/>
            <a:ext cx="401864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374732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83268"/>
            <a:ext cx="6096000" cy="374732"/>
          </a:xfrm>
          <a:prstGeom prst="rect">
            <a:avLst/>
          </a:prstGeom>
        </p:spPr>
      </p:pic>
      <p:pic>
        <p:nvPicPr>
          <p:cNvPr id="10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760730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b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래픽 1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 userDrawn="1"/>
        </p:nvSpPr>
        <p:spPr>
          <a:xfrm>
            <a:off x="7185725" y="0"/>
            <a:ext cx="42157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4" name="그래픽 1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45212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4216400" y="0"/>
            <a:ext cx="7975600" cy="4521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78554"/>
          <a:stretch>
            <a:fillRect/>
          </a:stretch>
        </p:blipFill>
        <p:spPr>
          <a:xfrm>
            <a:off x="673100" y="5900700"/>
            <a:ext cx="1080000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-1" y="1"/>
            <a:ext cx="3428999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3428998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203960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7155544" y="0"/>
            <a:ext cx="5036456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4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1371596"/>
            <a:ext cx="5036456" cy="41147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530988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래픽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0"/>
            <a:ext cx="5036456" cy="309600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9266" y="5085366"/>
            <a:ext cx="776668" cy="223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609600"/>
            <a:ext cx="4363356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6548400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45212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4216400" y="0"/>
            <a:ext cx="7975600" cy="4521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78554"/>
          <a:stretch>
            <a:fillRect/>
          </a:stretch>
        </p:blipFill>
        <p:spPr>
          <a:xfrm>
            <a:off x="673100" y="5900700"/>
            <a:ext cx="1080000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1664"/>
          <a:stretch>
            <a:fillRect/>
          </a:stretch>
        </p:blipFill>
        <p:spPr>
          <a:xfrm>
            <a:off x="1727200" y="4368800"/>
            <a:ext cx="1138258" cy="2238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1664"/>
          <a:stretch>
            <a:fillRect/>
          </a:stretch>
        </p:blipFill>
        <p:spPr>
          <a:xfrm>
            <a:off x="1727200" y="4368800"/>
            <a:ext cx="1138258" cy="2238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EE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952500"/>
            <a:ext cx="1041400" cy="4953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082800" y="952500"/>
            <a:ext cx="10109200" cy="49530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0" anchor="b" anchorCtr="1"/>
          <a:lstStyle>
            <a:lvl1pPr marL="0" indent="0">
              <a:buNone/>
              <a:defRPr sz="1800" b="1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9941626" y="0"/>
            <a:ext cx="421574" cy="6858000"/>
            <a:chOff x="0" y="0"/>
            <a:chExt cx="421574" cy="6858000"/>
          </a:xfrm>
        </p:grpSpPr>
        <p:pic>
          <p:nvPicPr>
            <p:cNvPr id="10" name="그래픽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>
              <a:off x="24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8173355" y="0"/>
            <a:ext cx="401864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374732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83268"/>
            <a:ext cx="6096000" cy="3747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760730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b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래픽 1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 userDrawn="1"/>
        </p:nvSpPr>
        <p:spPr>
          <a:xfrm>
            <a:off x="7185725" y="0"/>
            <a:ext cx="42157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4" name="그래픽 1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-1" y="1"/>
            <a:ext cx="3428999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3428998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EE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952500"/>
            <a:ext cx="1041400" cy="4953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082800" y="952500"/>
            <a:ext cx="10109200" cy="49530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10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203960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7155544" y="0"/>
            <a:ext cx="5036456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4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1371596"/>
            <a:ext cx="5036456" cy="41147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530988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래픽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0"/>
            <a:ext cx="5036456" cy="309600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9266" y="5085366"/>
            <a:ext cx="776668" cy="223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609600"/>
            <a:ext cx="4363356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6548400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45212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4216400" y="0"/>
            <a:ext cx="7975600" cy="4521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78554"/>
          <a:stretch>
            <a:fillRect/>
          </a:stretch>
        </p:blipFill>
        <p:spPr>
          <a:xfrm>
            <a:off x="673100" y="5900700"/>
            <a:ext cx="1080000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1664"/>
          <a:stretch>
            <a:fillRect/>
          </a:stretch>
        </p:blipFill>
        <p:spPr>
          <a:xfrm>
            <a:off x="1727200" y="4368800"/>
            <a:ext cx="1138258" cy="2238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EE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952500"/>
            <a:ext cx="1041400" cy="4953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082800" y="952500"/>
            <a:ext cx="10109200" cy="49530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0" anchor="b" anchorCtr="1"/>
          <a:lstStyle>
            <a:lvl1pPr marL="0" indent="0">
              <a:buNone/>
              <a:defRPr sz="1800" b="1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  <p:pic>
        <p:nvPicPr>
          <p:cNvPr id="8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0" anchor="b" anchorCtr="1"/>
          <a:lstStyle>
            <a:lvl1pPr marL="0" indent="0">
              <a:buNone/>
              <a:defRPr sz="1800" b="1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9941626" y="0"/>
            <a:ext cx="421574" cy="6858000"/>
            <a:chOff x="0" y="0"/>
            <a:chExt cx="421574" cy="6858000"/>
          </a:xfrm>
        </p:grpSpPr>
        <p:pic>
          <p:nvPicPr>
            <p:cNvPr id="10" name="그래픽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>
              <a:off x="24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8173355" y="0"/>
            <a:ext cx="401864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374732"/>
          </a:xfrm>
          <a:prstGeom prst="rect">
            <a:avLst/>
          </a:prstGeom>
        </p:spPr>
      </p:pic>
      <p:pic>
        <p:nvPicPr>
          <p:cNvPr id="9" name="그래픽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83268"/>
            <a:ext cx="6096000" cy="3747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760730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b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그래픽 1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3218213" y="3218213"/>
            <a:ext cx="6858000" cy="421574"/>
          </a:xfrm>
          <a:prstGeom prst="rect">
            <a:avLst/>
          </a:prstGeom>
        </p:spPr>
      </p:pic>
      <p:cxnSp>
        <p:nvCxnSpPr>
          <p:cNvPr id="13" name="직선 연결선 12"/>
          <p:cNvCxnSpPr/>
          <p:nvPr userDrawn="1"/>
        </p:nvCxnSpPr>
        <p:spPr>
          <a:xfrm>
            <a:off x="421574" y="0"/>
            <a:ext cx="0" cy="6858000"/>
          </a:xfrm>
          <a:prstGeom prst="line">
            <a:avLst/>
          </a:prstGeom>
          <a:ln w="25400">
            <a:solidFill>
              <a:srgbClr val="542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 userDrawn="1"/>
        </p:nvSpPr>
        <p:spPr>
          <a:xfrm>
            <a:off x="7185725" y="0"/>
            <a:ext cx="421575" cy="6858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4" name="그래픽 1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-1" y="1"/>
            <a:ext cx="3428999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3428998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5"/>
          <p:cNvSpPr>
            <a:spLocks noGrp="1"/>
          </p:cNvSpPr>
          <p:nvPr>
            <p:ph type="pic" sz="quarter" idx="10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8763000" y="1"/>
            <a:ext cx="34290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 flipH="1">
            <a:off x="8341426" y="0"/>
            <a:ext cx="421574" cy="6858000"/>
            <a:chOff x="0" y="0"/>
            <a:chExt cx="421574" cy="6858000"/>
          </a:xfrm>
        </p:grpSpPr>
        <p:pic>
          <p:nvPicPr>
            <p:cNvPr id="15" name="그래픽 14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>
              <a:off x="0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203960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9941626" y="0"/>
            <a:ext cx="421574" cy="6858000"/>
            <a:chOff x="0" y="0"/>
            <a:chExt cx="421574" cy="6858000"/>
          </a:xfrm>
        </p:grpSpPr>
        <p:pic>
          <p:nvPicPr>
            <p:cNvPr id="10" name="그래픽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>
              <a:off x="24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7155544" y="0"/>
            <a:ext cx="5036456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4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1371596"/>
            <a:ext cx="5036456" cy="41147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2" name="직사각형 2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530988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1"/>
            <a:ext cx="152400" cy="6857978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그래픽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0"/>
            <a:ext cx="5036456" cy="309600"/>
          </a:xfrm>
          <a:prstGeom prst="rect">
            <a:avLst/>
          </a:prstGeom>
        </p:spPr>
      </p:pic>
      <p:pic>
        <p:nvPicPr>
          <p:cNvPr id="7" name="그래픽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29266" y="5085366"/>
            <a:ext cx="776668" cy="223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622300" y="622300"/>
            <a:ext cx="10947400" cy="56134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14097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7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155544" y="609600"/>
            <a:ext cx="4363356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544" y="6548400"/>
            <a:ext cx="5036456" cy="3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45212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4216400" y="0"/>
            <a:ext cx="7975600" cy="4521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r="78554"/>
          <a:stretch>
            <a:fillRect/>
          </a:stretch>
        </p:blipFill>
        <p:spPr>
          <a:xfrm>
            <a:off x="673100" y="5900700"/>
            <a:ext cx="1080000" cy="309600"/>
          </a:xfrm>
          <a:prstGeom prst="rect">
            <a:avLst/>
          </a:prstGeom>
        </p:spPr>
      </p:pic>
      <p:pic>
        <p:nvPicPr>
          <p:cNvPr id="10" name="Graphic 3">
            <a:hlinkClick r:id="rId4"/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>
            <a:fillRect/>
          </a:stretch>
        </p:blipFill>
        <p:spPr>
          <a:xfrm>
            <a:off x="5771192" y="6879334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7"/>
          </p:cNvPr>
          <p:cNvSpPr txBox="1"/>
          <p:nvPr userDrawn="1"/>
        </p:nvSpPr>
        <p:spPr>
          <a:xfrm>
            <a:off x="4181605" y="6935055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0414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pic>
        <p:nvPicPr>
          <p:cNvPr id="8" name="그래픽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036456" cy="309600"/>
          </a:xfrm>
          <a:prstGeom prst="rect">
            <a:avLst/>
          </a:prstGeom>
        </p:spPr>
      </p:pic>
      <p:pic>
        <p:nvPicPr>
          <p:cNvPr id="10" name="그래픽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1664"/>
          <a:stretch>
            <a:fillRect/>
          </a:stretch>
        </p:blipFill>
        <p:spPr>
          <a:xfrm>
            <a:off x="1727200" y="4368800"/>
            <a:ext cx="1138258" cy="2238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EEE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952500"/>
            <a:ext cx="1041400" cy="4953000"/>
          </a:xfrm>
          <a:prstGeom prst="rect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082800" y="952500"/>
            <a:ext cx="10109200" cy="49530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sx="101000" sy="101000" algn="ctr" rotWithShape="0">
              <a:srgbClr val="542DF0">
                <a:alpha val="12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0" anchor="b" anchorCtr="1"/>
          <a:lstStyle>
            <a:lvl1pPr marL="0" indent="0">
              <a:buNone/>
              <a:defRPr sz="1800" b="1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0363200" y="0"/>
            <a:ext cx="1828800" cy="68580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ko-KR" altLang="en-US" sz="200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 flipH="1">
            <a:off x="9941626" y="0"/>
            <a:ext cx="421574" cy="6858000"/>
            <a:chOff x="0" y="0"/>
            <a:chExt cx="421574" cy="6858000"/>
          </a:xfrm>
        </p:grpSpPr>
        <p:pic>
          <p:nvPicPr>
            <p:cNvPr id="10" name="그래픽 9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-3218213" y="3218213"/>
              <a:ext cx="6858000" cy="421574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 userDrawn="1"/>
          </p:nvCxnSpPr>
          <p:spPr>
            <a:xfrm>
              <a:off x="4215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>
              <a:off x="2474" y="0"/>
              <a:ext cx="0" cy="6858000"/>
            </a:xfrm>
            <a:prstGeom prst="line">
              <a:avLst/>
            </a:prstGeom>
            <a:ln w="25400">
              <a:solidFill>
                <a:srgbClr val="542D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그림 개체 틀 4"/>
          <p:cNvSpPr>
            <a:spLocks noGrp="1"/>
          </p:cNvSpPr>
          <p:nvPr>
            <p:ph type="pic" sz="quarter" idx="10"/>
          </p:nvPr>
        </p:nvSpPr>
        <p:spPr>
          <a:xfrm>
            <a:off x="7404100" y="787400"/>
            <a:ext cx="4018645" cy="52831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9" Type="http://schemas.openxmlformats.org/officeDocument/2006/relationships/theme" Target="../theme/theme4.xml"/><Relationship Id="rId18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9" Type="http://schemas.openxmlformats.org/officeDocument/2006/relationships/theme" Target="../theme/theme5.xml"/><Relationship Id="rId18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9" Type="http://schemas.openxmlformats.org/officeDocument/2006/relationships/theme" Target="../theme/theme6.xml"/><Relationship Id="rId18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0.xml"/><Relationship Id="rId19" Type="http://schemas.openxmlformats.org/officeDocument/2006/relationships/theme" Target="../theme/theme7.xml"/><Relationship Id="rId18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9" Type="http://schemas.openxmlformats.org/officeDocument/2006/relationships/theme" Target="../theme/theme8.xml"/><Relationship Id="rId18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83615" y="3275330"/>
            <a:ext cx="3911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42DF0"/>
                </a:solidFill>
                <a:cs typeface="Arial" panose="020B0604020202020204" pitchFamily="34" charset="0"/>
              </a:rPr>
              <a:t>An </a:t>
            </a:r>
            <a:r>
              <a:rPr lang="en-US" b="1" dirty="0">
                <a:solidFill>
                  <a:srgbClr val="542DF0"/>
                </a:solidFill>
                <a:cs typeface="Arial" panose="020B0604020202020204" pitchFamily="34" charset="0"/>
              </a:rPr>
              <a:t>AI-driven personal trainer </a:t>
            </a:r>
            <a:endParaRPr lang="en-US" b="1" dirty="0">
              <a:solidFill>
                <a:srgbClr val="542DF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542DF0"/>
                </a:solidFill>
                <a:cs typeface="Arial" panose="020B0604020202020204" pitchFamily="34" charset="0"/>
              </a:rPr>
              <a:t>in the palm of your hands</a:t>
            </a:r>
            <a:endParaRPr lang="en-US" dirty="0">
              <a:solidFill>
                <a:srgbClr val="542DF0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3342" y="4352629"/>
            <a:ext cx="53793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42DF0"/>
                </a:solidFill>
                <a:latin typeface="+mj-lt"/>
              </a:rPr>
              <a:t>TEAM SUPERLUMINAL</a:t>
            </a:r>
            <a:endParaRPr lang="ko-KR" altLang="en-US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3342" y="2393215"/>
            <a:ext cx="537935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CoachFit</a:t>
            </a:r>
            <a:endParaRPr lang="ko-KR" altLang="en-US" sz="54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그래픽 6"/>
          <p:cNvPicPr>
            <a:picLocks noChangeAspect="1"/>
          </p:cNvPicPr>
          <p:nvPr/>
        </p:nvPicPr>
        <p:blipFill rotWithShape="1"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1664"/>
          <a:stretch>
            <a:fillRect/>
          </a:stretch>
        </p:blipFill>
        <p:spPr>
          <a:xfrm>
            <a:off x="7393771" y="4368800"/>
            <a:ext cx="1138258" cy="2238576"/>
          </a:xfrm>
          <a:prstGeom prst="rect">
            <a:avLst/>
          </a:prstGeom>
        </p:spPr>
      </p:pic>
      <p:pic>
        <p:nvPicPr>
          <p:cNvPr id="8" name="Picture 7" descr="png-transparent-woman-wearing-sports-bra-running-illustration-running-athlete-doping-in-sport-world-anti-doping-agency-runner-miscellaneous-sport-running-thumbnail-removebg-preview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10" y="1054735"/>
            <a:ext cx="342900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77545" y="1722120"/>
            <a:ext cx="27908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PoseNet by ML5.js</a:t>
            </a:r>
            <a:endParaRPr lang="en-US" altLang="ko-KR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43399" y="5673873"/>
            <a:ext cx="728980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542DF0"/>
                </a:solidFill>
              </a:rPr>
              <a:t>Image Source - https://arxiv.org</a:t>
            </a:r>
            <a:endParaRPr lang="en-US" altLang="ko-KR" sz="1400" dirty="0">
              <a:solidFill>
                <a:srgbClr val="542DF0"/>
              </a:solidFill>
            </a:endParaRPr>
          </a:p>
        </p:txBody>
      </p:sp>
      <p:pic>
        <p:nvPicPr>
          <p:cNvPr id="2" name="Picture Placeholder 1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 r="251" b="50140"/>
          <a:stretch>
            <a:fillRect/>
          </a:stretch>
        </p:blipFill>
        <p:spPr>
          <a:xfrm>
            <a:off x="4150995" y="441960"/>
            <a:ext cx="7319010" cy="36360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77545" y="1722120"/>
            <a:ext cx="27908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PoseNet by ML5.js</a:t>
            </a:r>
            <a:endParaRPr lang="en-US" altLang="ko-KR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43399" y="5673873"/>
            <a:ext cx="728980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dirty="0">
                <a:solidFill>
                  <a:srgbClr val="542DF0"/>
                </a:solidFill>
              </a:rPr>
              <a:t>Image Source - https://arxiv.org</a:t>
            </a:r>
            <a:endParaRPr lang="en-US" altLang="ko-KR" sz="1400" dirty="0">
              <a:solidFill>
                <a:srgbClr val="542D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50427" r="276"/>
          <a:stretch>
            <a:fillRect/>
          </a:stretch>
        </p:blipFill>
        <p:spPr>
          <a:xfrm>
            <a:off x="4150995" y="473075"/>
            <a:ext cx="7319010" cy="36156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566545" y="1388745"/>
            <a:ext cx="35274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The Tech Stack</a:t>
            </a:r>
            <a:endParaRPr lang="en-US" altLang="ko-KR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9834" y="1778541"/>
            <a:ext cx="4620899" cy="30670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542DF0"/>
                </a:solidFill>
              </a:rPr>
              <a:t>Runs the frontend</a:t>
            </a:r>
            <a:endParaRPr lang="en-US" altLang="ko-KR" sz="1400" dirty="0">
              <a:solidFill>
                <a:srgbClr val="542DF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749833" y="1380376"/>
            <a:ext cx="4620899" cy="36830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dirty="0">
                <a:solidFill>
                  <a:srgbClr val="542DF0"/>
                </a:solidFill>
                <a:latin typeface="+mj-lt"/>
              </a:rPr>
              <a:t>Vue 3</a:t>
            </a:r>
            <a:endParaRPr lang="en-US" altLang="ko-KR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6228912" y="1482567"/>
            <a:ext cx="390525" cy="390525"/>
            <a:chOff x="2801293" y="892968"/>
            <a:chExt cx="390525" cy="390525"/>
          </a:xfrm>
          <a:solidFill>
            <a:schemeClr val="tx1"/>
          </a:solidFill>
        </p:grpSpPr>
        <p:sp>
          <p:nvSpPr>
            <p:cNvPr id="61" name="자유형: 도형 60"/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" name="자유형: 도형 61"/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자유형: 도형 63"/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자유형: 도형 64"/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749834" y="2933040"/>
            <a:ext cx="4620899" cy="30670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542DF0"/>
                </a:solidFill>
              </a:rPr>
              <a:t>Runs the backend</a:t>
            </a:r>
            <a:endParaRPr lang="en-US" altLang="ko-KR" sz="1400" dirty="0">
              <a:solidFill>
                <a:srgbClr val="542DF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749833" y="2534875"/>
            <a:ext cx="4620899" cy="36830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dirty="0">
                <a:solidFill>
                  <a:srgbClr val="542DF0"/>
                </a:solidFill>
                <a:latin typeface="+mj-lt"/>
              </a:rPr>
              <a:t>Vanilla JavaScript</a:t>
            </a:r>
            <a:endParaRPr lang="en-US" altLang="ko-KR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9" name="자유형: 도형 68"/>
          <p:cNvSpPr/>
          <p:nvPr/>
        </p:nvSpPr>
        <p:spPr>
          <a:xfrm>
            <a:off x="6253837" y="2652455"/>
            <a:ext cx="390525" cy="390525"/>
          </a:xfrm>
          <a:custGeom>
            <a:avLst/>
            <a:gdLst>
              <a:gd name="connsiteX0" fmla="*/ 384806 w 390525"/>
              <a:gd name="connsiteY0" fmla="*/ 81802 h 390525"/>
              <a:gd name="connsiteX1" fmla="*/ 374328 w 390525"/>
              <a:gd name="connsiteY1" fmla="*/ 74754 h 390525"/>
              <a:gd name="connsiteX2" fmla="*/ 318036 w 390525"/>
              <a:gd name="connsiteY2" fmla="*/ 74754 h 390525"/>
              <a:gd name="connsiteX3" fmla="*/ 318036 w 390525"/>
              <a:gd name="connsiteY3" fmla="*/ 18461 h 390525"/>
              <a:gd name="connsiteX4" fmla="*/ 310987 w 390525"/>
              <a:gd name="connsiteY4" fmla="*/ 7983 h 390525"/>
              <a:gd name="connsiteX5" fmla="*/ 298604 w 390525"/>
              <a:gd name="connsiteY5" fmla="*/ 10460 h 390525"/>
              <a:gd name="connsiteX6" fmla="*/ 260886 w 390525"/>
              <a:gd name="connsiteY6" fmla="*/ 48179 h 390525"/>
              <a:gd name="connsiteX7" fmla="*/ 159920 w 390525"/>
              <a:gd name="connsiteY7" fmla="*/ 32653 h 390525"/>
              <a:gd name="connsiteX8" fmla="*/ 39144 w 390525"/>
              <a:gd name="connsiteY8" fmla="*/ 106472 h 390525"/>
              <a:gd name="connsiteX9" fmla="*/ 10569 w 390525"/>
              <a:gd name="connsiteY9" fmla="*/ 172957 h 390525"/>
              <a:gd name="connsiteX10" fmla="*/ 59146 w 390525"/>
              <a:gd name="connsiteY10" fmla="*/ 333739 h 390525"/>
              <a:gd name="connsiteX11" fmla="*/ 184590 w 390525"/>
              <a:gd name="connsiteY11" fmla="*/ 385650 h 390525"/>
              <a:gd name="connsiteX12" fmla="*/ 184590 w 390525"/>
              <a:gd name="connsiteY12" fmla="*/ 385650 h 390525"/>
              <a:gd name="connsiteX13" fmla="*/ 310035 w 390525"/>
              <a:gd name="connsiteY13" fmla="*/ 333739 h 390525"/>
              <a:gd name="connsiteX14" fmla="*/ 360231 w 390525"/>
              <a:gd name="connsiteY14" fmla="*/ 232964 h 390525"/>
              <a:gd name="connsiteX15" fmla="*/ 344705 w 390525"/>
              <a:gd name="connsiteY15" fmla="*/ 131904 h 390525"/>
              <a:gd name="connsiteX16" fmla="*/ 382424 w 390525"/>
              <a:gd name="connsiteY16" fmla="*/ 94185 h 390525"/>
              <a:gd name="connsiteX17" fmla="*/ 384806 w 390525"/>
              <a:gd name="connsiteY17" fmla="*/ 81802 h 390525"/>
              <a:gd name="connsiteX18" fmla="*/ 203259 w 390525"/>
              <a:gd name="connsiteY18" fmla="*/ 226963 h 390525"/>
              <a:gd name="connsiteX19" fmla="*/ 184400 w 390525"/>
              <a:gd name="connsiteY19" fmla="*/ 234774 h 390525"/>
              <a:gd name="connsiteX20" fmla="*/ 165540 w 390525"/>
              <a:gd name="connsiteY20" fmla="*/ 226963 h 390525"/>
              <a:gd name="connsiteX21" fmla="*/ 157730 w 390525"/>
              <a:gd name="connsiteY21" fmla="*/ 208104 h 390525"/>
              <a:gd name="connsiteX22" fmla="*/ 165540 w 390525"/>
              <a:gd name="connsiteY22" fmla="*/ 189244 h 390525"/>
              <a:gd name="connsiteX23" fmla="*/ 184400 w 390525"/>
              <a:gd name="connsiteY23" fmla="*/ 181434 h 390525"/>
              <a:gd name="connsiteX24" fmla="*/ 193448 w 390525"/>
              <a:gd name="connsiteY24" fmla="*/ 183053 h 390525"/>
              <a:gd name="connsiteX25" fmla="*/ 176399 w 390525"/>
              <a:gd name="connsiteY25" fmla="*/ 200103 h 390525"/>
              <a:gd name="connsiteX26" fmla="*/ 176399 w 390525"/>
              <a:gd name="connsiteY26" fmla="*/ 216105 h 390525"/>
              <a:gd name="connsiteX27" fmla="*/ 184400 w 390525"/>
              <a:gd name="connsiteY27" fmla="*/ 219439 h 390525"/>
              <a:gd name="connsiteX28" fmla="*/ 192401 w 390525"/>
              <a:gd name="connsiteY28" fmla="*/ 216105 h 390525"/>
              <a:gd name="connsiteX29" fmla="*/ 209451 w 390525"/>
              <a:gd name="connsiteY29" fmla="*/ 199055 h 390525"/>
              <a:gd name="connsiteX30" fmla="*/ 203259 w 390525"/>
              <a:gd name="connsiteY30" fmla="*/ 226963 h 390525"/>
              <a:gd name="connsiteX31" fmla="*/ 210308 w 390525"/>
              <a:gd name="connsiteY31" fmla="*/ 166194 h 390525"/>
              <a:gd name="connsiteX32" fmla="*/ 149443 w 390525"/>
              <a:gd name="connsiteY32" fmla="*/ 173242 h 390525"/>
              <a:gd name="connsiteX33" fmla="*/ 134965 w 390525"/>
              <a:gd name="connsiteY33" fmla="*/ 208104 h 390525"/>
              <a:gd name="connsiteX34" fmla="*/ 149443 w 390525"/>
              <a:gd name="connsiteY34" fmla="*/ 242965 h 390525"/>
              <a:gd name="connsiteX35" fmla="*/ 184304 w 390525"/>
              <a:gd name="connsiteY35" fmla="*/ 257443 h 390525"/>
              <a:gd name="connsiteX36" fmla="*/ 219166 w 390525"/>
              <a:gd name="connsiteY36" fmla="*/ 242965 h 390525"/>
              <a:gd name="connsiteX37" fmla="*/ 226214 w 390525"/>
              <a:gd name="connsiteY37" fmla="*/ 182100 h 390525"/>
              <a:gd name="connsiteX38" fmla="*/ 256218 w 390525"/>
              <a:gd name="connsiteY38" fmla="*/ 152097 h 390525"/>
              <a:gd name="connsiteX39" fmla="*/ 248694 w 390525"/>
              <a:gd name="connsiteY39" fmla="*/ 272588 h 390525"/>
              <a:gd name="connsiteX40" fmla="*/ 119725 w 390525"/>
              <a:gd name="connsiteY40" fmla="*/ 272588 h 390525"/>
              <a:gd name="connsiteX41" fmla="*/ 119725 w 390525"/>
              <a:gd name="connsiteY41" fmla="*/ 143619 h 390525"/>
              <a:gd name="connsiteX42" fmla="*/ 184209 w 390525"/>
              <a:gd name="connsiteY42" fmla="*/ 116950 h 390525"/>
              <a:gd name="connsiteX43" fmla="*/ 240216 w 390525"/>
              <a:gd name="connsiteY43" fmla="*/ 136095 h 390525"/>
              <a:gd name="connsiteX44" fmla="*/ 210308 w 390525"/>
              <a:gd name="connsiteY44" fmla="*/ 166194 h 390525"/>
              <a:gd name="connsiteX45" fmla="*/ 293556 w 390525"/>
              <a:gd name="connsiteY45" fmla="*/ 317737 h 390525"/>
              <a:gd name="connsiteX46" fmla="*/ 75053 w 390525"/>
              <a:gd name="connsiteY46" fmla="*/ 317737 h 390525"/>
              <a:gd name="connsiteX47" fmla="*/ 75053 w 390525"/>
              <a:gd name="connsiteY47" fmla="*/ 99233 h 390525"/>
              <a:gd name="connsiteX48" fmla="*/ 184781 w 390525"/>
              <a:gd name="connsiteY48" fmla="*/ 54180 h 390525"/>
              <a:gd name="connsiteX49" fmla="*/ 245645 w 390525"/>
              <a:gd name="connsiteY49" fmla="*/ 66658 h 390525"/>
              <a:gd name="connsiteX50" fmla="*/ 245550 w 390525"/>
              <a:gd name="connsiteY50" fmla="*/ 67134 h 390525"/>
              <a:gd name="connsiteX51" fmla="*/ 245550 w 390525"/>
              <a:gd name="connsiteY51" fmla="*/ 67419 h 390525"/>
              <a:gd name="connsiteX52" fmla="*/ 245455 w 390525"/>
              <a:gd name="connsiteY52" fmla="*/ 68467 h 390525"/>
              <a:gd name="connsiteX53" fmla="*/ 245455 w 390525"/>
              <a:gd name="connsiteY53" fmla="*/ 112473 h 390525"/>
              <a:gd name="connsiteX54" fmla="*/ 103818 w 390525"/>
              <a:gd name="connsiteY54" fmla="*/ 127998 h 390525"/>
              <a:gd name="connsiteX55" fmla="*/ 103818 w 390525"/>
              <a:gd name="connsiteY55" fmla="*/ 289066 h 390525"/>
              <a:gd name="connsiteX56" fmla="*/ 184304 w 390525"/>
              <a:gd name="connsiteY56" fmla="*/ 322404 h 390525"/>
              <a:gd name="connsiteX57" fmla="*/ 264791 w 390525"/>
              <a:gd name="connsiteY57" fmla="*/ 289066 h 390525"/>
              <a:gd name="connsiteX58" fmla="*/ 280317 w 390525"/>
              <a:gd name="connsiteY58" fmla="*/ 147429 h 390525"/>
              <a:gd name="connsiteX59" fmla="*/ 324322 w 390525"/>
              <a:gd name="connsiteY59" fmla="*/ 147429 h 390525"/>
              <a:gd name="connsiteX60" fmla="*/ 325370 w 390525"/>
              <a:gd name="connsiteY60" fmla="*/ 147334 h 390525"/>
              <a:gd name="connsiteX61" fmla="*/ 325655 w 390525"/>
              <a:gd name="connsiteY61" fmla="*/ 147334 h 390525"/>
              <a:gd name="connsiteX62" fmla="*/ 326132 w 390525"/>
              <a:gd name="connsiteY62" fmla="*/ 147239 h 390525"/>
              <a:gd name="connsiteX63" fmla="*/ 293556 w 390525"/>
              <a:gd name="connsiteY63" fmla="*/ 317737 h 390525"/>
              <a:gd name="connsiteX64" fmla="*/ 319560 w 390525"/>
              <a:gd name="connsiteY64" fmla="*/ 124379 h 390525"/>
              <a:gd name="connsiteX65" fmla="*/ 268410 w 390525"/>
              <a:gd name="connsiteY65" fmla="*/ 124379 h 390525"/>
              <a:gd name="connsiteX66" fmla="*/ 268410 w 390525"/>
              <a:gd name="connsiteY66" fmla="*/ 73325 h 390525"/>
              <a:gd name="connsiteX67" fmla="*/ 295080 w 390525"/>
              <a:gd name="connsiteY67" fmla="*/ 46655 h 390525"/>
              <a:gd name="connsiteX68" fmla="*/ 295080 w 390525"/>
              <a:gd name="connsiteY68" fmla="*/ 86469 h 390525"/>
              <a:gd name="connsiteX69" fmla="*/ 306320 w 390525"/>
              <a:gd name="connsiteY69" fmla="*/ 97709 h 390525"/>
              <a:gd name="connsiteX70" fmla="*/ 346229 w 390525"/>
              <a:gd name="connsiteY70" fmla="*/ 97709 h 390525"/>
              <a:gd name="connsiteX71" fmla="*/ 319560 w 390525"/>
              <a:gd name="connsiteY71" fmla="*/ 12437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90525" h="390525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49834" y="4087539"/>
            <a:ext cx="4620899" cy="30670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dirty="0">
                <a:solidFill>
                  <a:srgbClr val="542DF0"/>
                </a:solidFill>
              </a:rPr>
              <a:t>Runs the native app</a:t>
            </a:r>
            <a:endParaRPr lang="en-US" altLang="ko-KR" sz="1400" dirty="0">
              <a:solidFill>
                <a:srgbClr val="542DF0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749833" y="3689374"/>
            <a:ext cx="4620899" cy="36830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dirty="0">
                <a:solidFill>
                  <a:srgbClr val="542DF0"/>
                </a:solidFill>
                <a:latin typeface="+mj-lt"/>
              </a:rPr>
              <a:t>Capacitor.js</a:t>
            </a:r>
            <a:endParaRPr lang="en-US" altLang="ko-KR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6270407" y="3811700"/>
            <a:ext cx="390525" cy="390525"/>
            <a:chOff x="4144033" y="2229040"/>
            <a:chExt cx="390525" cy="390525"/>
          </a:xfrm>
          <a:solidFill>
            <a:schemeClr val="tx1"/>
          </a:solidFill>
        </p:grpSpPr>
        <p:sp>
          <p:nvSpPr>
            <p:cNvPr id="73" name="자유형: 도형 72"/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자유형: 도형 76"/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6749834" y="5242039"/>
            <a:ext cx="4620899" cy="27559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200" dirty="0">
                <a:solidFill>
                  <a:srgbClr val="542DF0"/>
                </a:solidFill>
              </a:rPr>
              <a:t>Runs everything else </a:t>
            </a:r>
            <a:endParaRPr lang="ko-KR" altLang="en-US" sz="1200" dirty="0">
              <a:solidFill>
                <a:srgbClr val="542DF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749833" y="4843874"/>
            <a:ext cx="4620899" cy="36830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r>
              <a:rPr lang="en-US" altLang="ko-KR" dirty="0">
                <a:solidFill>
                  <a:srgbClr val="542DF0"/>
                </a:solidFill>
                <a:latin typeface="+mj-lt"/>
              </a:rPr>
              <a:t>Pinia, Axios, &amp; More</a:t>
            </a:r>
            <a:endParaRPr lang="en-US" altLang="ko-KR" dirty="0">
              <a:solidFill>
                <a:srgbClr val="542DF0"/>
              </a:solidFill>
              <a:latin typeface="+mj-lt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6232722" y="4955137"/>
            <a:ext cx="371475" cy="390525"/>
            <a:chOff x="4143556" y="4903660"/>
            <a:chExt cx="371475" cy="390525"/>
          </a:xfrm>
          <a:solidFill>
            <a:schemeClr val="tx1"/>
          </a:solidFill>
        </p:grpSpPr>
        <p:sp>
          <p:nvSpPr>
            <p:cNvPr id="81" name="자유형: 도형 80"/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>
                <a:gd name="connsiteX0" fmla="*/ 340709 w 371475"/>
                <a:gd name="connsiteY0" fmla="*/ 123730 h 390525"/>
                <a:gd name="connsiteX1" fmla="*/ 213455 w 371475"/>
                <a:gd name="connsiteY1" fmla="*/ 7144 h 390525"/>
                <a:gd name="connsiteX2" fmla="*/ 163639 w 371475"/>
                <a:gd name="connsiteY2" fmla="*/ 7144 h 390525"/>
                <a:gd name="connsiteX3" fmla="*/ 36100 w 371475"/>
                <a:gd name="connsiteY3" fmla="*/ 123825 h 390525"/>
                <a:gd name="connsiteX4" fmla="*/ 7144 w 371475"/>
                <a:gd name="connsiteY4" fmla="*/ 160306 h 390525"/>
                <a:gd name="connsiteX5" fmla="*/ 7144 w 371475"/>
                <a:gd name="connsiteY5" fmla="*/ 221647 h 390525"/>
                <a:gd name="connsiteX6" fmla="*/ 36195 w 371475"/>
                <a:gd name="connsiteY6" fmla="*/ 258128 h 390525"/>
                <a:gd name="connsiteX7" fmla="*/ 148114 w 371475"/>
                <a:gd name="connsiteY7" fmla="*/ 368237 h 390525"/>
                <a:gd name="connsiteX8" fmla="*/ 173831 w 371475"/>
                <a:gd name="connsiteY8" fmla="*/ 386143 h 390525"/>
                <a:gd name="connsiteX9" fmla="*/ 200311 w 371475"/>
                <a:gd name="connsiteY9" fmla="*/ 386143 h 390525"/>
                <a:gd name="connsiteX10" fmla="*/ 227743 w 371475"/>
                <a:gd name="connsiteY10" fmla="*/ 358712 h 390525"/>
                <a:gd name="connsiteX11" fmla="*/ 227743 w 371475"/>
                <a:gd name="connsiteY11" fmla="*/ 355854 h 390525"/>
                <a:gd name="connsiteX12" fmla="*/ 200311 w 371475"/>
                <a:gd name="connsiteY12" fmla="*/ 328422 h 390525"/>
                <a:gd name="connsiteX13" fmla="*/ 174022 w 371475"/>
                <a:gd name="connsiteY13" fmla="*/ 328422 h 390525"/>
                <a:gd name="connsiteX14" fmla="*/ 148685 w 371475"/>
                <a:gd name="connsiteY14" fmla="*/ 345472 h 390525"/>
                <a:gd name="connsiteX15" fmla="*/ 59150 w 371475"/>
                <a:gd name="connsiteY15" fmla="*/ 257651 h 390525"/>
                <a:gd name="connsiteX16" fmla="*/ 78105 w 371475"/>
                <a:gd name="connsiteY16" fmla="*/ 245840 h 390525"/>
                <a:gd name="connsiteX17" fmla="*/ 188881 w 371475"/>
                <a:gd name="connsiteY17" fmla="*/ 313849 h 390525"/>
                <a:gd name="connsiteX18" fmla="*/ 299656 w 371475"/>
                <a:gd name="connsiteY18" fmla="*/ 245840 h 390525"/>
                <a:gd name="connsiteX19" fmla="*/ 327946 w 371475"/>
                <a:gd name="connsiteY19" fmla="*/ 258794 h 390525"/>
                <a:gd name="connsiteX20" fmla="*/ 332422 w 371475"/>
                <a:gd name="connsiteY20" fmla="*/ 258794 h 390525"/>
                <a:gd name="connsiteX21" fmla="*/ 369856 w 371475"/>
                <a:gd name="connsiteY21" fmla="*/ 221361 h 390525"/>
                <a:gd name="connsiteX22" fmla="*/ 369856 w 371475"/>
                <a:gd name="connsiteY22" fmla="*/ 160115 h 390525"/>
                <a:gd name="connsiteX23" fmla="*/ 340709 w 371475"/>
                <a:gd name="connsiteY23" fmla="*/ 123730 h 390525"/>
                <a:gd name="connsiteX24" fmla="*/ 173546 w 371475"/>
                <a:gd name="connsiteY24" fmla="*/ 351282 h 390525"/>
                <a:gd name="connsiteX25" fmla="*/ 200120 w 371475"/>
                <a:gd name="connsiteY25" fmla="*/ 351282 h 390525"/>
                <a:gd name="connsiteX26" fmla="*/ 205359 w 371475"/>
                <a:gd name="connsiteY26" fmla="*/ 356521 h 390525"/>
                <a:gd name="connsiteX27" fmla="*/ 205359 w 371475"/>
                <a:gd name="connsiteY27" fmla="*/ 358712 h 390525"/>
                <a:gd name="connsiteX28" fmla="*/ 200120 w 371475"/>
                <a:gd name="connsiteY28" fmla="*/ 363950 h 390525"/>
                <a:gd name="connsiteX29" fmla="*/ 173546 w 371475"/>
                <a:gd name="connsiteY29" fmla="*/ 363950 h 390525"/>
                <a:gd name="connsiteX30" fmla="*/ 168307 w 371475"/>
                <a:gd name="connsiteY30" fmla="*/ 358712 h 390525"/>
                <a:gd name="connsiteX31" fmla="*/ 168307 w 371475"/>
                <a:gd name="connsiteY31" fmla="*/ 356521 h 390525"/>
                <a:gd name="connsiteX32" fmla="*/ 173546 w 371475"/>
                <a:gd name="connsiteY32" fmla="*/ 351282 h 390525"/>
                <a:gd name="connsiteX33" fmla="*/ 163354 w 371475"/>
                <a:gd name="connsiteY33" fmla="*/ 29337 h 390525"/>
                <a:gd name="connsiteX34" fmla="*/ 213265 w 371475"/>
                <a:gd name="connsiteY34" fmla="*/ 29337 h 390525"/>
                <a:gd name="connsiteX35" fmla="*/ 318421 w 371475"/>
                <a:gd name="connsiteY35" fmla="*/ 124015 h 390525"/>
                <a:gd name="connsiteX36" fmla="*/ 299466 w 371475"/>
                <a:gd name="connsiteY36" fmla="*/ 135826 h 390525"/>
                <a:gd name="connsiteX37" fmla="*/ 188404 w 371475"/>
                <a:gd name="connsiteY37" fmla="*/ 67628 h 390525"/>
                <a:gd name="connsiteX38" fmla="*/ 77343 w 371475"/>
                <a:gd name="connsiteY38" fmla="*/ 135826 h 390525"/>
                <a:gd name="connsiteX39" fmla="*/ 58388 w 371475"/>
                <a:gd name="connsiteY39" fmla="*/ 124015 h 390525"/>
                <a:gd name="connsiteX40" fmla="*/ 163354 w 371475"/>
                <a:gd name="connsiteY40" fmla="*/ 29337 h 390525"/>
                <a:gd name="connsiteX41" fmla="*/ 48673 w 371475"/>
                <a:gd name="connsiteY41" fmla="*/ 236601 h 390525"/>
                <a:gd name="connsiteX42" fmla="*/ 44291 w 371475"/>
                <a:gd name="connsiteY42" fmla="*/ 236601 h 390525"/>
                <a:gd name="connsiteX43" fmla="*/ 29051 w 371475"/>
                <a:gd name="connsiteY43" fmla="*/ 221361 h 390525"/>
                <a:gd name="connsiteX44" fmla="*/ 29051 w 371475"/>
                <a:gd name="connsiteY44" fmla="*/ 160020 h 390525"/>
                <a:gd name="connsiteX45" fmla="*/ 44291 w 371475"/>
                <a:gd name="connsiteY45" fmla="*/ 144780 h 390525"/>
                <a:gd name="connsiteX46" fmla="*/ 48673 w 371475"/>
                <a:gd name="connsiteY46" fmla="*/ 144780 h 390525"/>
                <a:gd name="connsiteX47" fmla="*/ 63913 w 371475"/>
                <a:gd name="connsiteY47" fmla="*/ 160020 h 390525"/>
                <a:gd name="connsiteX48" fmla="*/ 63913 w 371475"/>
                <a:gd name="connsiteY48" fmla="*/ 221361 h 390525"/>
                <a:gd name="connsiteX49" fmla="*/ 48673 w 371475"/>
                <a:gd name="connsiteY49" fmla="*/ 236601 h 390525"/>
                <a:gd name="connsiteX50" fmla="*/ 188309 w 371475"/>
                <a:gd name="connsiteY50" fmla="*/ 291941 h 390525"/>
                <a:gd name="connsiteX51" fmla="*/ 86296 w 371475"/>
                <a:gd name="connsiteY51" fmla="*/ 190881 h 390525"/>
                <a:gd name="connsiteX52" fmla="*/ 188309 w 371475"/>
                <a:gd name="connsiteY52" fmla="*/ 89821 h 390525"/>
                <a:gd name="connsiteX53" fmla="*/ 290322 w 371475"/>
                <a:gd name="connsiteY53" fmla="*/ 190881 h 390525"/>
                <a:gd name="connsiteX54" fmla="*/ 188309 w 371475"/>
                <a:gd name="connsiteY54" fmla="*/ 291941 h 390525"/>
                <a:gd name="connsiteX55" fmla="*/ 332137 w 371475"/>
                <a:gd name="connsiteY55" fmla="*/ 236601 h 390525"/>
                <a:gd name="connsiteX56" fmla="*/ 327755 w 371475"/>
                <a:gd name="connsiteY56" fmla="*/ 236601 h 390525"/>
                <a:gd name="connsiteX57" fmla="*/ 312515 w 371475"/>
                <a:gd name="connsiteY57" fmla="*/ 221361 h 390525"/>
                <a:gd name="connsiteX58" fmla="*/ 312515 w 371475"/>
                <a:gd name="connsiteY58" fmla="*/ 160020 h 390525"/>
                <a:gd name="connsiteX59" fmla="*/ 327755 w 371475"/>
                <a:gd name="connsiteY59" fmla="*/ 144780 h 390525"/>
                <a:gd name="connsiteX60" fmla="*/ 332137 w 371475"/>
                <a:gd name="connsiteY60" fmla="*/ 144780 h 390525"/>
                <a:gd name="connsiteX61" fmla="*/ 347377 w 371475"/>
                <a:gd name="connsiteY61" fmla="*/ 160020 h 390525"/>
                <a:gd name="connsiteX62" fmla="*/ 347377 w 371475"/>
                <a:gd name="connsiteY62" fmla="*/ 221361 h 390525"/>
                <a:gd name="connsiteX63" fmla="*/ 332137 w 371475"/>
                <a:gd name="connsiteY63" fmla="*/ 23660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1475" h="390525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>
                <a:gd name="connsiteX0" fmla="*/ 29337 w 28575"/>
                <a:gd name="connsiteY0" fmla="*/ 28649 h 38100"/>
                <a:gd name="connsiteX1" fmla="*/ 29337 w 28575"/>
                <a:gd name="connsiteY1" fmla="*/ 18552 h 38100"/>
                <a:gd name="connsiteX2" fmla="*/ 19526 w 28575"/>
                <a:gd name="connsiteY2" fmla="*/ 7218 h 38100"/>
                <a:gd name="connsiteX3" fmla="*/ 7144 w 28575"/>
                <a:gd name="connsiteY3" fmla="*/ 18267 h 38100"/>
                <a:gd name="connsiteX4" fmla="*/ 7144 w 28575"/>
                <a:gd name="connsiteY4" fmla="*/ 28935 h 38100"/>
                <a:gd name="connsiteX5" fmla="*/ 19526 w 28575"/>
                <a:gd name="connsiteY5" fmla="*/ 39984 h 38100"/>
                <a:gd name="connsiteX6" fmla="*/ 29337 w 28575"/>
                <a:gd name="connsiteY6" fmla="*/ 28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8649 h 38100"/>
                <a:gd name="connsiteX2" fmla="*/ 16954 w 28575"/>
                <a:gd name="connsiteY2" fmla="*/ 39984 h 38100"/>
                <a:gd name="connsiteX3" fmla="*/ 29337 w 28575"/>
                <a:gd name="connsiteY3" fmla="*/ 28935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자유형: 도형 83"/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>
                <a:gd name="connsiteX0" fmla="*/ 90678 w 104775"/>
                <a:gd name="connsiteY0" fmla="*/ 7893 h 57150"/>
                <a:gd name="connsiteX1" fmla="*/ 83725 w 104775"/>
                <a:gd name="connsiteY1" fmla="*/ 18371 h 57150"/>
                <a:gd name="connsiteX2" fmla="*/ 72104 w 104775"/>
                <a:gd name="connsiteY2" fmla="*/ 29705 h 57150"/>
                <a:gd name="connsiteX3" fmla="*/ 40957 w 104775"/>
                <a:gd name="connsiteY3" fmla="*/ 29705 h 57150"/>
                <a:gd name="connsiteX4" fmla="*/ 29337 w 104775"/>
                <a:gd name="connsiteY4" fmla="*/ 18371 h 57150"/>
                <a:gd name="connsiteX5" fmla="*/ 22384 w 104775"/>
                <a:gd name="connsiteY5" fmla="*/ 7893 h 57150"/>
                <a:gd name="connsiteX6" fmla="*/ 7144 w 104775"/>
                <a:gd name="connsiteY6" fmla="*/ 18275 h 57150"/>
                <a:gd name="connsiteX7" fmla="*/ 40957 w 104775"/>
                <a:gd name="connsiteY7" fmla="*/ 51898 h 57150"/>
                <a:gd name="connsiteX8" fmla="*/ 72104 w 104775"/>
                <a:gd name="connsiteY8" fmla="*/ 51898 h 57150"/>
                <a:gd name="connsiteX9" fmla="*/ 105918 w 104775"/>
                <a:gd name="connsiteY9" fmla="*/ 18275 h 57150"/>
                <a:gd name="connsiteX10" fmla="*/ 90678 w 104775"/>
                <a:gd name="connsiteY10" fmla="*/ 789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5715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solidFill>
              <a:srgbClr val="542DF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7230" y="2580640"/>
            <a:ext cx="5716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EEEBFF"/>
                </a:solidFill>
                <a:latin typeface="+mj-lt"/>
                <a:cs typeface="Arial" panose="020B0604020202020204" pitchFamily="34" charset="0"/>
              </a:rPr>
              <a:t>The Business Aspect</a:t>
            </a:r>
            <a:endParaRPr lang="en-US" altLang="ko-KR" sz="4000" dirty="0">
              <a:solidFill>
                <a:srgbClr val="EEEB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2185" y="3578860"/>
            <a:ext cx="5168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800" b="1" dirty="0">
                <a:solidFill>
                  <a:srgbClr val="EEEBFF"/>
                </a:solidFill>
              </a:rPr>
              <a:t>Addressable market, Aqcuisition, &amp; More</a:t>
            </a:r>
            <a:endParaRPr lang="en-US" altLang="ko-KR" sz="1800" b="1" dirty="0">
              <a:solidFill>
                <a:srgbClr val="EEEBF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690" y="19875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47690" y="47053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263900" y="1658508"/>
            <a:ext cx="5664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The Business Pitch</a:t>
            </a:r>
            <a:endParaRPr lang="ko-KR" altLang="en-US" sz="36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68878" y="2459101"/>
            <a:ext cx="56596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800" dirty="0">
                <a:solidFill>
                  <a:srgbClr val="542DF0"/>
                </a:solidFill>
              </a:rPr>
              <a:t>Feasibility, Pricing, Customer Acquisition, &amp; More</a:t>
            </a:r>
            <a:endParaRPr lang="en-US" altLang="ko-KR" sz="1800" dirty="0">
              <a:solidFill>
                <a:srgbClr val="542D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5225" y="4630420"/>
            <a:ext cx="2361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542DF0"/>
                </a:solidFill>
                <a:sym typeface="+mn-ea"/>
              </a:rPr>
              <a:t>Budget friendly subscriptions </a:t>
            </a:r>
            <a:endParaRPr lang="en-US" altLang="ko-KR" sz="1200" dirty="0">
              <a:solidFill>
                <a:srgbClr val="542DF0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542DF0"/>
                </a:solidFill>
              </a:rPr>
              <a:t>with upto -10x pricing</a:t>
            </a:r>
            <a:endParaRPr lang="en-US" altLang="ko-KR" sz="1200" dirty="0">
              <a:solidFill>
                <a:srgbClr val="542DF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349668" y="4282710"/>
            <a:ext cx="217669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-10x Pricing</a:t>
            </a:r>
            <a:endParaRPr lang="en-US" altLang="ko-KR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49668" y="3762565"/>
            <a:ext cx="2176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01.</a:t>
            </a:r>
            <a:endParaRPr lang="en-US" altLang="ko-KR" sz="28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88325" y="4630611"/>
            <a:ext cx="21766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542DF0"/>
                </a:solidFill>
              </a:rPr>
              <a:t>AI-driven means costless </a:t>
            </a:r>
            <a:endParaRPr lang="en-US" altLang="ko-KR" sz="1200" dirty="0">
              <a:solidFill>
                <a:srgbClr val="542DF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542DF0"/>
                </a:solidFill>
              </a:rPr>
              <a:t>customer acquisition</a:t>
            </a:r>
            <a:endParaRPr lang="en-US" altLang="ko-KR" sz="1200" dirty="0">
              <a:solidFill>
                <a:srgbClr val="542DF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57930" y="4282440"/>
            <a:ext cx="23075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No Loss Acquisition</a:t>
            </a:r>
            <a:endParaRPr lang="en-US" altLang="ko-KR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03564" y="3762565"/>
            <a:ext cx="2176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02.</a:t>
            </a:r>
            <a:endParaRPr lang="en-US" altLang="ko-KR" sz="28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26981" y="4630611"/>
            <a:ext cx="217669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542DF0"/>
                </a:solidFill>
              </a:rPr>
              <a:t>Bundled with Meal Prep, </a:t>
            </a:r>
            <a:endParaRPr lang="en-US" altLang="ko-KR" sz="1200" dirty="0">
              <a:solidFill>
                <a:srgbClr val="542DF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542DF0"/>
                </a:solidFill>
              </a:rPr>
              <a:t>Curated Workouts, &amp; more</a:t>
            </a:r>
            <a:endParaRPr lang="en-US" altLang="ko-KR" sz="1200" dirty="0">
              <a:solidFill>
                <a:srgbClr val="542DF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26980" y="4282710"/>
            <a:ext cx="217669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Unbeatable Value</a:t>
            </a:r>
            <a:endParaRPr lang="en-US" altLang="ko-KR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26980" y="3762565"/>
            <a:ext cx="2176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03.</a:t>
            </a:r>
            <a:endParaRPr lang="en-US" altLang="ko-KR" sz="28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65845" y="4630420"/>
            <a:ext cx="2313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542DF0"/>
                </a:solidFill>
              </a:rPr>
              <a:t>Both Tier 2 &amp; Tier 3 regions </a:t>
            </a:r>
            <a:endParaRPr lang="en-US" altLang="ko-KR" sz="1200" dirty="0">
              <a:solidFill>
                <a:srgbClr val="542DF0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ko-KR" sz="1200" dirty="0">
                <a:solidFill>
                  <a:srgbClr val="542DF0"/>
                </a:solidFill>
              </a:rPr>
              <a:t>are targettable</a:t>
            </a:r>
            <a:endParaRPr lang="en-US" altLang="ko-KR" sz="1200" dirty="0">
              <a:solidFill>
                <a:srgbClr val="542D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65635" y="4282710"/>
            <a:ext cx="217669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Large Audience</a:t>
            </a:r>
            <a:endParaRPr lang="en-US" altLang="ko-KR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665635" y="3762565"/>
            <a:ext cx="2176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42DF0"/>
                </a:solidFill>
                <a:latin typeface="+mj-lt"/>
              </a:rPr>
              <a:t>04.</a:t>
            </a:r>
            <a:endParaRPr lang="en-US" altLang="ko-KR" sz="2800" dirty="0">
              <a:solidFill>
                <a:srgbClr val="542DF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18915" y="2999105"/>
            <a:ext cx="415353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542DF0"/>
                </a:solidFill>
              </a:rPr>
              <a:t>Thank You !</a:t>
            </a:r>
            <a:endParaRPr lang="en-US" altLang="ko-KR" sz="5000" dirty="0">
              <a:solidFill>
                <a:srgbClr val="542DF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55185" y="1788160"/>
            <a:ext cx="28816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u="sng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The Concept</a:t>
            </a:r>
            <a:endParaRPr lang="en-US" altLang="ko-KR" sz="3200" u="sng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54935" y="3300730"/>
            <a:ext cx="6882130" cy="14763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542DF0"/>
                </a:solidFill>
              </a:rPr>
              <a:t>We provide users with an </a:t>
            </a:r>
            <a:r>
              <a:rPr lang="en-US" altLang="ko-KR" sz="2000" dirty="0">
                <a:solidFill>
                  <a:srgbClr val="542DF0"/>
                </a:solidFill>
                <a:latin typeface="+mj-lt"/>
                <a:sym typeface="+mn-ea"/>
              </a:rPr>
              <a:t>AI-driven alternative</a:t>
            </a:r>
            <a:r>
              <a:rPr lang="en-US" altLang="ko-KR" sz="2000" dirty="0">
                <a:solidFill>
                  <a:srgbClr val="542DF0"/>
                </a:solidFill>
              </a:rPr>
              <a:t> </a:t>
            </a:r>
            <a:r>
              <a:rPr lang="en-US" altLang="ko-KR" sz="2000" dirty="0">
                <a:solidFill>
                  <a:srgbClr val="542DF0"/>
                </a:solidFill>
                <a:sym typeface="+mn-ea"/>
              </a:rPr>
              <a:t>to </a:t>
            </a:r>
            <a:endParaRPr lang="en-US" altLang="ko-KR" sz="2000" dirty="0">
              <a:solidFill>
                <a:srgbClr val="542DF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542DF0"/>
                </a:solidFill>
                <a:sym typeface="+mn-ea"/>
              </a:rPr>
              <a:t>traditional gym coaches &amp; trainers, making fitness </a:t>
            </a:r>
            <a:endParaRPr lang="en-US" altLang="ko-KR" sz="2000" dirty="0">
              <a:solidFill>
                <a:srgbClr val="542DF0"/>
              </a:solidFill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542DF0"/>
                </a:solidFill>
                <a:latin typeface="+mj-lt"/>
                <a:sym typeface="+mn-ea"/>
              </a:rPr>
              <a:t>accessible &amp; inexpensive </a:t>
            </a:r>
            <a:r>
              <a:rPr lang="en-US" altLang="ko-KR" sz="2000" dirty="0">
                <a:solidFill>
                  <a:srgbClr val="542DF0"/>
                </a:solidFill>
                <a:sym typeface="+mn-ea"/>
              </a:rPr>
              <a:t>to the </a:t>
            </a:r>
            <a:r>
              <a:rPr lang="en-US" altLang="ko-KR" sz="2000" dirty="0">
                <a:solidFill>
                  <a:srgbClr val="542DF0"/>
                </a:solidFill>
                <a:latin typeface="+mj-lt"/>
                <a:sym typeface="+mn-ea"/>
              </a:rPr>
              <a:t>young population</a:t>
            </a:r>
            <a:r>
              <a:rPr lang="en-US" altLang="ko-KR" sz="2000" dirty="0">
                <a:solidFill>
                  <a:srgbClr val="542DF0"/>
                </a:solidFill>
                <a:sym typeface="+mn-ea"/>
              </a:rPr>
              <a:t>.</a:t>
            </a:r>
            <a:endParaRPr lang="en-US" altLang="ko-KR" sz="2000" dirty="0">
              <a:solidFill>
                <a:srgbClr val="542DF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C:\Users\lonae\Downloads\mockuper (4).pngmockuper (4)"/>
          <p:cNvPicPr>
            <a:picLocks noChangeAspect="1"/>
          </p:cNvPicPr>
          <p:nvPr>
            <p:ph type="pic" sz="quarter" idx="4294967295"/>
          </p:nvPr>
        </p:nvPicPr>
        <p:blipFill>
          <a:blip r:embed="rId1"/>
          <a:srcRect t="4" b="4"/>
          <a:stretch>
            <a:fillRect/>
          </a:stretch>
        </p:blipFill>
        <p:spPr>
          <a:xfrm>
            <a:off x="2040890" y="622935"/>
            <a:ext cx="8110220" cy="56121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5943" y="2580428"/>
            <a:ext cx="41801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EEEBFF"/>
                </a:solidFill>
                <a:latin typeface="+mj-lt"/>
                <a:cs typeface="Arial" panose="020B0604020202020204" pitchFamily="34" charset="0"/>
              </a:rPr>
              <a:t>The Problem</a:t>
            </a:r>
            <a:endParaRPr lang="en-US" altLang="ko-KR" sz="4000" dirty="0">
              <a:solidFill>
                <a:srgbClr val="EEEB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2185" y="3578860"/>
            <a:ext cx="5168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800" b="1" dirty="0">
                <a:solidFill>
                  <a:srgbClr val="EEEBFF"/>
                </a:solidFill>
              </a:rPr>
              <a:t>Outrageous costs, lack of flexibility, &amp; more</a:t>
            </a:r>
            <a:endParaRPr lang="en-US" altLang="ko-KR" sz="1800" b="1" dirty="0">
              <a:solidFill>
                <a:srgbClr val="EEEBF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690" y="19875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47690" y="47053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01042" y="5679360"/>
            <a:ext cx="10998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542DF0"/>
                </a:solidFill>
              </a:rPr>
              <a:t>Tier 1</a:t>
            </a:r>
            <a:endParaRPr lang="en-US" altLang="ko-KR" sz="1600" b="1" dirty="0">
              <a:solidFill>
                <a:srgbClr val="542DF0"/>
              </a:solidFill>
            </a:endParaRPr>
          </a:p>
        </p:txBody>
      </p:sp>
      <p:sp>
        <p:nvSpPr>
          <p:cNvPr id="3" name="순서도: 처리 2"/>
          <p:cNvSpPr/>
          <p:nvPr/>
        </p:nvSpPr>
        <p:spPr>
          <a:xfrm>
            <a:off x="7929245" y="2832100"/>
            <a:ext cx="285115" cy="2794635"/>
          </a:xfrm>
          <a:prstGeom prst="flowChartProcess">
            <a:avLst/>
          </a:prstGeom>
          <a:solidFill>
            <a:srgbClr val="945B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542D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6344" y="5679360"/>
            <a:ext cx="10998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542DF0"/>
                </a:solidFill>
              </a:rPr>
              <a:t>Tier 2</a:t>
            </a:r>
            <a:endParaRPr lang="en-US" altLang="ko-KR" sz="1600" b="1" dirty="0">
              <a:solidFill>
                <a:srgbClr val="542DF0"/>
              </a:solidFill>
            </a:endParaRPr>
          </a:p>
        </p:txBody>
      </p:sp>
      <p:sp>
        <p:nvSpPr>
          <p:cNvPr id="7" name="순서도: 처리 6"/>
          <p:cNvSpPr/>
          <p:nvPr/>
        </p:nvSpPr>
        <p:spPr>
          <a:xfrm>
            <a:off x="9300210" y="4178300"/>
            <a:ext cx="271780" cy="1448435"/>
          </a:xfrm>
          <a:prstGeom prst="flowChartProcess">
            <a:avLst/>
          </a:prstGeom>
          <a:solidFill>
            <a:srgbClr val="945B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542DF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75794" y="2250233"/>
            <a:ext cx="187840" cy="250494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18" name="자유형: 도형 17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134154" y="2504573"/>
            <a:ext cx="671120" cy="671120"/>
          </a:xfrm>
          <a:prstGeom prst="rect">
            <a:avLst/>
          </a:prstGeom>
          <a:solidFill>
            <a:srgbClr val="945B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>
              <a:solidFill>
                <a:srgbClr val="542D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67865" y="2477770"/>
            <a:ext cx="2497455" cy="73723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b="1" i="1" dirty="0">
                <a:solidFill>
                  <a:srgbClr val="542DF0"/>
                </a:solidFill>
              </a:rPr>
              <a:t>Data sourced from </a:t>
            </a:r>
            <a:endParaRPr lang="en-US" altLang="ko-KR" sz="1400" b="1" i="1" dirty="0">
              <a:solidFill>
                <a:srgbClr val="542DF0"/>
              </a:solidFill>
            </a:endParaRPr>
          </a:p>
          <a:p>
            <a:r>
              <a:rPr lang="en-US" altLang="ko-KR" sz="1400" b="1" i="1" dirty="0">
                <a:solidFill>
                  <a:srgbClr val="542DF0"/>
                </a:solidFill>
              </a:rPr>
              <a:t>adityabirlacapital.com &amp; superprof.co.in</a:t>
            </a:r>
            <a:endParaRPr lang="en-US" altLang="ko-KR" sz="1400" b="1" i="1" dirty="0">
              <a:solidFill>
                <a:srgbClr val="542DF0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50055" y="2695823"/>
            <a:ext cx="239320" cy="245494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24" name="자유형: 도형 23"/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345588" y="4869610"/>
            <a:ext cx="248252" cy="237950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32" name="자유형: 도형 31"/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542DF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551049" y="1752796"/>
            <a:ext cx="692150" cy="3656330"/>
            <a:chOff x="305899" y="1885753"/>
            <a:chExt cx="519649" cy="3656330"/>
          </a:xfrm>
        </p:grpSpPr>
        <p:sp>
          <p:nvSpPr>
            <p:cNvPr id="35" name="TextBox 34"/>
            <p:cNvSpPr txBox="1"/>
            <p:nvPr/>
          </p:nvSpPr>
          <p:spPr>
            <a:xfrm>
              <a:off x="380748" y="5266493"/>
              <a:ext cx="4448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₹200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5899" y="489374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₹400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5899" y="452036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₹600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05899" y="414698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₹800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899" y="377360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₹1000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5899" y="340022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₹1200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5899" y="302684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₹1400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5899" y="265346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₹1600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5899" y="228008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₹1800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5899" y="1885753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₹2000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</p:grpSp>
      <p:grpSp>
        <p:nvGrpSpPr>
          <p:cNvPr id="45" name="그래픽 21"/>
          <p:cNvGrpSpPr/>
          <p:nvPr/>
        </p:nvGrpSpPr>
        <p:grpSpPr>
          <a:xfrm>
            <a:off x="7314912" y="1879933"/>
            <a:ext cx="4179588" cy="3760647"/>
            <a:chOff x="897236" y="2012890"/>
            <a:chExt cx="6390469" cy="3760647"/>
          </a:xfrm>
        </p:grpSpPr>
        <p:sp>
          <p:nvSpPr>
            <p:cNvPr id="46" name="자유형: 도형 45"/>
            <p:cNvSpPr/>
            <p:nvPr/>
          </p:nvSpPr>
          <p:spPr>
            <a:xfrm>
              <a:off x="856003" y="3089332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856003" y="2715897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856003" y="2345092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542DF0"/>
                </a:solidFill>
              </a:endParaRPr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856003" y="1971657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856003" y="3462767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856003" y="3836202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856003" y="4207007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856003" y="4580441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856003" y="4953876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856003" y="5327311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856003" y="1971657"/>
              <a:ext cx="6469364" cy="3839542"/>
            </a:xfrm>
            <a:custGeom>
              <a:avLst/>
              <a:gdLst>
                <a:gd name="connsiteX0" fmla="*/ 54382 w 6469363"/>
                <a:gd name="connsiteY0" fmla="*/ 54382 h 3839541"/>
                <a:gd name="connsiteX1" fmla="*/ 54382 w 6469363"/>
                <a:gd name="connsiteY1" fmla="*/ 3793991 h 3839541"/>
                <a:gd name="connsiteX2" fmla="*/ 6431702 w 6469363"/>
                <a:gd name="connsiteY2" fmla="*/ 3793991 h 383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9363" h="3839541">
                  <a:moveTo>
                    <a:pt x="54382" y="54382"/>
                  </a:moveTo>
                  <a:lnTo>
                    <a:pt x="54382" y="3793991"/>
                  </a:lnTo>
                  <a:lnTo>
                    <a:pt x="6431702" y="3793991"/>
                  </a:lnTo>
                </a:path>
              </a:pathLst>
            </a:custGeom>
            <a:noFill/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23793" y="697451"/>
            <a:ext cx="429912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CPS Analysis</a:t>
            </a:r>
            <a:endParaRPr lang="en-US" altLang="ko-KR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7" name="직사각형 19"/>
          <p:cNvSpPr/>
          <p:nvPr/>
        </p:nvSpPr>
        <p:spPr>
          <a:xfrm>
            <a:off x="1134154" y="3356743"/>
            <a:ext cx="671120" cy="671120"/>
          </a:xfrm>
          <a:prstGeom prst="rect">
            <a:avLst/>
          </a:prstGeom>
          <a:solidFill>
            <a:srgbClr val="945BFB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 algn="ctr"/>
            <a:endParaRPr lang="ko-KR" altLang="en-US">
              <a:solidFill>
                <a:srgbClr val="542DF0"/>
              </a:solidFill>
            </a:endParaRPr>
          </a:p>
        </p:txBody>
      </p:sp>
      <p:sp>
        <p:nvSpPr>
          <p:cNvPr id="68" name="TextBox 20"/>
          <p:cNvSpPr txBox="1"/>
          <p:nvPr/>
        </p:nvSpPr>
        <p:spPr>
          <a:xfrm>
            <a:off x="1967865" y="3434715"/>
            <a:ext cx="2325370" cy="52197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r>
              <a:rPr lang="en-US" altLang="ko-KR" sz="1400" b="1" i="1" dirty="0">
                <a:solidFill>
                  <a:srgbClr val="542DF0"/>
                </a:solidFill>
              </a:rPr>
              <a:t>Surveys conducted in </a:t>
            </a:r>
            <a:endParaRPr lang="en-US" altLang="ko-KR" sz="1400" b="1" i="1" dirty="0">
              <a:solidFill>
                <a:srgbClr val="542DF0"/>
              </a:solidFill>
            </a:endParaRPr>
          </a:p>
          <a:p>
            <a:r>
              <a:rPr lang="en-US" altLang="ko-KR" sz="1400" b="1" i="1" dirty="0">
                <a:solidFill>
                  <a:srgbClr val="542DF0"/>
                </a:solidFill>
              </a:rPr>
              <a:t>2020 &amp; 2021 respectively</a:t>
            </a:r>
            <a:endParaRPr lang="en-US" altLang="ko-KR" sz="1400" b="1" i="1" dirty="0">
              <a:solidFill>
                <a:srgbClr val="542DF0"/>
              </a:solidFill>
            </a:endParaRPr>
          </a:p>
        </p:txBody>
      </p:sp>
      <p:grpSp>
        <p:nvGrpSpPr>
          <p:cNvPr id="69" name="그룹 22"/>
          <p:cNvGrpSpPr/>
          <p:nvPr/>
        </p:nvGrpSpPr>
        <p:grpSpPr>
          <a:xfrm>
            <a:off x="1350055" y="3547993"/>
            <a:ext cx="239320" cy="245494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70" name="자유형: 도형 23"/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71" name="자유형: 도형 24"/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72" name="자유형: 도형 25"/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73" name="자유형: 도형 26"/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>
                <a:solidFill>
                  <a:srgbClr val="542DF0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5943" y="2580428"/>
            <a:ext cx="41801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EEEBFF"/>
                </a:solidFill>
                <a:latin typeface="+mj-lt"/>
                <a:cs typeface="Arial" panose="020B0604020202020204" pitchFamily="34" charset="0"/>
              </a:rPr>
              <a:t>Our Solution</a:t>
            </a:r>
            <a:endParaRPr lang="en-US" altLang="ko-KR" sz="4000" dirty="0">
              <a:solidFill>
                <a:srgbClr val="EEEB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2185" y="3578860"/>
            <a:ext cx="5168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800" b="1" dirty="0">
                <a:solidFill>
                  <a:srgbClr val="EEEBFF"/>
                </a:solidFill>
              </a:rPr>
              <a:t>Ridiculous pricing, extreme flexibility, &amp; more</a:t>
            </a:r>
            <a:endParaRPr lang="en-US" altLang="ko-KR" sz="1800" b="1" dirty="0">
              <a:solidFill>
                <a:srgbClr val="EEEBF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690" y="19875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47690" y="47053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01042" y="5679360"/>
            <a:ext cx="10998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542DF0"/>
                </a:solidFill>
              </a:rPr>
              <a:t>Tier 1</a:t>
            </a:r>
            <a:endParaRPr lang="en-US" altLang="ko-KR" sz="1600" b="1" dirty="0">
              <a:solidFill>
                <a:srgbClr val="542DF0"/>
              </a:solidFill>
            </a:endParaRPr>
          </a:p>
        </p:txBody>
      </p:sp>
      <p:sp>
        <p:nvSpPr>
          <p:cNvPr id="3" name="순서도: 처리 2"/>
          <p:cNvSpPr/>
          <p:nvPr/>
        </p:nvSpPr>
        <p:spPr>
          <a:xfrm>
            <a:off x="7929245" y="2832100"/>
            <a:ext cx="285115" cy="2794635"/>
          </a:xfrm>
          <a:prstGeom prst="flowChartProcess">
            <a:avLst/>
          </a:prstGeom>
          <a:solidFill>
            <a:srgbClr val="945B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542D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6344" y="5679360"/>
            <a:ext cx="10998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542DF0"/>
                </a:solidFill>
              </a:rPr>
              <a:t>Tier 2</a:t>
            </a:r>
            <a:endParaRPr lang="en-US" altLang="ko-KR" sz="1600" b="1" dirty="0">
              <a:solidFill>
                <a:srgbClr val="542DF0"/>
              </a:solidFill>
            </a:endParaRPr>
          </a:p>
        </p:txBody>
      </p:sp>
      <p:sp>
        <p:nvSpPr>
          <p:cNvPr id="7" name="순서도: 처리 6"/>
          <p:cNvSpPr/>
          <p:nvPr/>
        </p:nvSpPr>
        <p:spPr>
          <a:xfrm>
            <a:off x="9300210" y="4178300"/>
            <a:ext cx="271780" cy="1448435"/>
          </a:xfrm>
          <a:prstGeom prst="flowChartProcess">
            <a:avLst/>
          </a:prstGeom>
          <a:solidFill>
            <a:srgbClr val="945B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542DF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75794" y="2250233"/>
            <a:ext cx="187840" cy="250494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18" name="자유형: 도형 17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134154" y="2504573"/>
            <a:ext cx="671120" cy="671120"/>
          </a:xfrm>
          <a:prstGeom prst="rect">
            <a:avLst/>
          </a:prstGeom>
          <a:solidFill>
            <a:srgbClr val="945BF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>
              <a:solidFill>
                <a:srgbClr val="542DF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67865" y="2477770"/>
            <a:ext cx="2497455" cy="73723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1400" b="1" i="1" dirty="0">
                <a:solidFill>
                  <a:srgbClr val="542DF0"/>
                </a:solidFill>
              </a:rPr>
              <a:t>Data sourced from </a:t>
            </a:r>
            <a:endParaRPr lang="en-US" altLang="ko-KR" sz="1400" b="1" i="1" dirty="0">
              <a:solidFill>
                <a:srgbClr val="542DF0"/>
              </a:solidFill>
            </a:endParaRPr>
          </a:p>
          <a:p>
            <a:r>
              <a:rPr lang="en-US" altLang="ko-KR" sz="1400" b="1" i="1" dirty="0">
                <a:solidFill>
                  <a:srgbClr val="542DF0"/>
                </a:solidFill>
              </a:rPr>
              <a:t>adityabirlacapital.com &amp; superprof.co.in</a:t>
            </a:r>
            <a:endParaRPr lang="en-US" altLang="ko-KR" sz="1400" b="1" i="1" dirty="0">
              <a:solidFill>
                <a:srgbClr val="542DF0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50055" y="2695823"/>
            <a:ext cx="239320" cy="245494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24" name="자유형: 도형 23"/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345588" y="4869610"/>
            <a:ext cx="248252" cy="237950"/>
            <a:chOff x="6793030" y="2235612"/>
            <a:chExt cx="390240" cy="374047"/>
          </a:xfrm>
          <a:solidFill>
            <a:schemeClr val="bg1"/>
          </a:solidFill>
        </p:grpSpPr>
        <p:sp>
          <p:nvSpPr>
            <p:cNvPr id="32" name="자유형: 도형 31"/>
            <p:cNvSpPr/>
            <p:nvPr/>
          </p:nvSpPr>
          <p:spPr>
            <a:xfrm>
              <a:off x="6897520" y="2314384"/>
              <a:ext cx="285750" cy="295275"/>
            </a:xfrm>
            <a:custGeom>
              <a:avLst/>
              <a:gdLst>
                <a:gd name="connsiteX0" fmla="*/ 266033 w 285750"/>
                <a:gd name="connsiteY0" fmla="*/ 7144 h 295275"/>
                <a:gd name="connsiteX1" fmla="*/ 215455 w 285750"/>
                <a:gd name="connsiteY1" fmla="*/ 7144 h 295275"/>
                <a:gd name="connsiteX2" fmla="*/ 215455 w 285750"/>
                <a:gd name="connsiteY2" fmla="*/ 24194 h 295275"/>
                <a:gd name="connsiteX3" fmla="*/ 215455 w 285750"/>
                <a:gd name="connsiteY3" fmla="*/ 40958 h 295275"/>
                <a:gd name="connsiteX4" fmla="*/ 215455 w 285750"/>
                <a:gd name="connsiteY4" fmla="*/ 142589 h 295275"/>
                <a:gd name="connsiteX5" fmla="*/ 165068 w 285750"/>
                <a:gd name="connsiteY5" fmla="*/ 192977 h 295275"/>
                <a:gd name="connsiteX6" fmla="*/ 61436 w 285750"/>
                <a:gd name="connsiteY6" fmla="*/ 192977 h 295275"/>
                <a:gd name="connsiteX7" fmla="*/ 45529 w 285750"/>
                <a:gd name="connsiteY7" fmla="*/ 204121 h 295275"/>
                <a:gd name="connsiteX8" fmla="*/ 21621 w 285750"/>
                <a:gd name="connsiteY8" fmla="*/ 220885 h 295275"/>
                <a:gd name="connsiteX9" fmla="*/ 7144 w 285750"/>
                <a:gd name="connsiteY9" fmla="*/ 231077 h 295275"/>
                <a:gd name="connsiteX10" fmla="*/ 20383 w 285750"/>
                <a:gd name="connsiteY10" fmla="*/ 237649 h 295275"/>
                <a:gd name="connsiteX11" fmla="*/ 134683 w 285750"/>
                <a:gd name="connsiteY11" fmla="*/ 237649 h 295275"/>
                <a:gd name="connsiteX12" fmla="*/ 215836 w 285750"/>
                <a:gd name="connsiteY12" fmla="*/ 294418 h 295275"/>
                <a:gd name="connsiteX13" fmla="*/ 225457 w 285750"/>
                <a:gd name="connsiteY13" fmla="*/ 297466 h 295275"/>
                <a:gd name="connsiteX14" fmla="*/ 236696 w 285750"/>
                <a:gd name="connsiteY14" fmla="*/ 293084 h 295275"/>
                <a:gd name="connsiteX15" fmla="*/ 242125 w 285750"/>
                <a:gd name="connsiteY15" fmla="*/ 280416 h 295275"/>
                <a:gd name="connsiteX16" fmla="*/ 242125 w 285750"/>
                <a:gd name="connsiteY16" fmla="*/ 238411 h 295275"/>
                <a:gd name="connsiteX17" fmla="*/ 266223 w 285750"/>
                <a:gd name="connsiteY17" fmla="*/ 238411 h 295275"/>
                <a:gd name="connsiteX18" fmla="*/ 282987 w 285750"/>
                <a:gd name="connsiteY18" fmla="*/ 221647 h 295275"/>
                <a:gd name="connsiteX19" fmla="*/ 282987 w 285750"/>
                <a:gd name="connsiteY19" fmla="*/ 24003 h 295275"/>
                <a:gd name="connsiteX20" fmla="*/ 266033 w 285750"/>
                <a:gd name="connsiteY20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0" h="295275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6793030" y="2235612"/>
              <a:ext cx="285750" cy="304800"/>
            </a:xfrm>
            <a:custGeom>
              <a:avLst/>
              <a:gdLst>
                <a:gd name="connsiteX0" fmla="*/ 269748 w 285750"/>
                <a:gd name="connsiteY0" fmla="*/ 7144 h 304800"/>
                <a:gd name="connsiteX1" fmla="*/ 23908 w 285750"/>
                <a:gd name="connsiteY1" fmla="*/ 7144 h 304800"/>
                <a:gd name="connsiteX2" fmla="*/ 7144 w 285750"/>
                <a:gd name="connsiteY2" fmla="*/ 23908 h 304800"/>
                <a:gd name="connsiteX3" fmla="*/ 7144 w 285750"/>
                <a:gd name="connsiteY3" fmla="*/ 221361 h 304800"/>
                <a:gd name="connsiteX4" fmla="*/ 23908 w 285750"/>
                <a:gd name="connsiteY4" fmla="*/ 238125 h 304800"/>
                <a:gd name="connsiteX5" fmla="*/ 47244 w 285750"/>
                <a:gd name="connsiteY5" fmla="*/ 238125 h 304800"/>
                <a:gd name="connsiteX6" fmla="*/ 47244 w 285750"/>
                <a:gd name="connsiteY6" fmla="*/ 281178 h 304800"/>
                <a:gd name="connsiteX7" fmla="*/ 52007 w 285750"/>
                <a:gd name="connsiteY7" fmla="*/ 293180 h 304800"/>
                <a:gd name="connsiteX8" fmla="*/ 64008 w 285750"/>
                <a:gd name="connsiteY8" fmla="*/ 298228 h 304800"/>
                <a:gd name="connsiteX9" fmla="*/ 73628 w 285750"/>
                <a:gd name="connsiteY9" fmla="*/ 295180 h 304800"/>
                <a:gd name="connsiteX10" fmla="*/ 107632 w 285750"/>
                <a:gd name="connsiteY10" fmla="*/ 271367 h 304800"/>
                <a:gd name="connsiteX11" fmla="*/ 124396 w 285750"/>
                <a:gd name="connsiteY11" fmla="*/ 259651 h 304800"/>
                <a:gd name="connsiteX12" fmla="*/ 141161 w 285750"/>
                <a:gd name="connsiteY12" fmla="*/ 247936 h 304800"/>
                <a:gd name="connsiteX13" fmla="*/ 154972 w 285750"/>
                <a:gd name="connsiteY13" fmla="*/ 238220 h 304800"/>
                <a:gd name="connsiteX14" fmla="*/ 269653 w 285750"/>
                <a:gd name="connsiteY14" fmla="*/ 238220 h 304800"/>
                <a:gd name="connsiteX15" fmla="*/ 286417 w 285750"/>
                <a:gd name="connsiteY15" fmla="*/ 221456 h 304800"/>
                <a:gd name="connsiteX16" fmla="*/ 286417 w 285750"/>
                <a:gd name="connsiteY16" fmla="*/ 119158 h 304800"/>
                <a:gd name="connsiteX17" fmla="*/ 286417 w 285750"/>
                <a:gd name="connsiteY17" fmla="*/ 102394 h 304800"/>
                <a:gd name="connsiteX18" fmla="*/ 286417 w 285750"/>
                <a:gd name="connsiteY18" fmla="*/ 85630 h 304800"/>
                <a:gd name="connsiteX19" fmla="*/ 286417 w 285750"/>
                <a:gd name="connsiteY19" fmla="*/ 24003 h 304800"/>
                <a:gd name="connsiteX20" fmla="*/ 269748 w 285750"/>
                <a:gd name="connsiteY20" fmla="*/ 7144 h 304800"/>
                <a:gd name="connsiteX21" fmla="*/ 219170 w 285750"/>
                <a:gd name="connsiteY21" fmla="*/ 160877 h 304800"/>
                <a:gd name="connsiteX22" fmla="*/ 202216 w 285750"/>
                <a:gd name="connsiteY22" fmla="*/ 175165 h 304800"/>
                <a:gd name="connsiteX23" fmla="*/ 192405 w 285750"/>
                <a:gd name="connsiteY23" fmla="*/ 175165 h 304800"/>
                <a:gd name="connsiteX24" fmla="*/ 91630 w 285750"/>
                <a:gd name="connsiteY24" fmla="*/ 175165 h 304800"/>
                <a:gd name="connsiteX25" fmla="*/ 74486 w 285750"/>
                <a:gd name="connsiteY25" fmla="*/ 158972 h 304800"/>
                <a:gd name="connsiteX26" fmla="*/ 91154 w 285750"/>
                <a:gd name="connsiteY26" fmla="*/ 141732 h 304800"/>
                <a:gd name="connsiteX27" fmla="*/ 202597 w 285750"/>
                <a:gd name="connsiteY27" fmla="*/ 141732 h 304800"/>
                <a:gd name="connsiteX28" fmla="*/ 217741 w 285750"/>
                <a:gd name="connsiteY28" fmla="*/ 151352 h 304800"/>
                <a:gd name="connsiteX29" fmla="*/ 219170 w 285750"/>
                <a:gd name="connsiteY29" fmla="*/ 160877 h 304800"/>
                <a:gd name="connsiteX30" fmla="*/ 202597 w 285750"/>
                <a:gd name="connsiteY30" fmla="*/ 108204 h 304800"/>
                <a:gd name="connsiteX31" fmla="*/ 91630 w 285750"/>
                <a:gd name="connsiteY31" fmla="*/ 108204 h 304800"/>
                <a:gd name="connsiteX32" fmla="*/ 74486 w 285750"/>
                <a:gd name="connsiteY32" fmla="*/ 92107 h 304800"/>
                <a:gd name="connsiteX33" fmla="*/ 91154 w 285750"/>
                <a:gd name="connsiteY33" fmla="*/ 74771 h 304800"/>
                <a:gd name="connsiteX34" fmla="*/ 202597 w 285750"/>
                <a:gd name="connsiteY34" fmla="*/ 74771 h 304800"/>
                <a:gd name="connsiteX35" fmla="*/ 219361 w 285750"/>
                <a:gd name="connsiteY35" fmla="*/ 91535 h 304800"/>
                <a:gd name="connsiteX36" fmla="*/ 202597 w 285750"/>
                <a:gd name="connsiteY36" fmla="*/ 10820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5750" h="30480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542DF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551049" y="1752796"/>
            <a:ext cx="692150" cy="3656330"/>
            <a:chOff x="305899" y="1885753"/>
            <a:chExt cx="519649" cy="3656330"/>
          </a:xfrm>
        </p:grpSpPr>
        <p:sp>
          <p:nvSpPr>
            <p:cNvPr id="35" name="TextBox 34"/>
            <p:cNvSpPr txBox="1"/>
            <p:nvPr/>
          </p:nvSpPr>
          <p:spPr>
            <a:xfrm>
              <a:off x="380748" y="5266493"/>
              <a:ext cx="4448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₹200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5899" y="489374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₹400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5899" y="452036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₹600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05899" y="414698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₹800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899" y="377360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₹1000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5899" y="340022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₹1200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5899" y="302684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₹1400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5899" y="265346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₹1600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5899" y="2280088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₹1800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5899" y="1885753"/>
              <a:ext cx="519649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42DF0"/>
                  </a:solidFill>
                </a:rPr>
                <a:t>₹2000</a:t>
              </a:r>
              <a:endParaRPr lang="en-US" altLang="ko-KR" sz="1200" dirty="0">
                <a:solidFill>
                  <a:srgbClr val="542DF0"/>
                </a:solidFill>
              </a:endParaRPr>
            </a:p>
          </p:txBody>
        </p:sp>
      </p:grpSp>
      <p:grpSp>
        <p:nvGrpSpPr>
          <p:cNvPr id="45" name="그래픽 21"/>
          <p:cNvGrpSpPr/>
          <p:nvPr/>
        </p:nvGrpSpPr>
        <p:grpSpPr>
          <a:xfrm>
            <a:off x="7314912" y="1879933"/>
            <a:ext cx="4179588" cy="3760647"/>
            <a:chOff x="897236" y="2012890"/>
            <a:chExt cx="6390469" cy="3760647"/>
          </a:xfrm>
        </p:grpSpPr>
        <p:sp>
          <p:nvSpPr>
            <p:cNvPr id="46" name="자유형: 도형 45"/>
            <p:cNvSpPr/>
            <p:nvPr/>
          </p:nvSpPr>
          <p:spPr>
            <a:xfrm>
              <a:off x="856003" y="3089332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856003" y="2715897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856003" y="2345092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542DF0"/>
                </a:solidFill>
              </a:endParaRPr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856003" y="1971657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856003" y="3462767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856003" y="3836202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856003" y="4207007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856003" y="4580441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856003" y="4953876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856003" y="5327311"/>
              <a:ext cx="6469364" cy="105193"/>
            </a:xfrm>
            <a:custGeom>
              <a:avLst/>
              <a:gdLst>
                <a:gd name="connsiteX0" fmla="*/ 54382 w 6469363"/>
                <a:gd name="connsiteY0" fmla="*/ 54382 h 105192"/>
                <a:gd name="connsiteX1" fmla="*/ 6431702 w 6469363"/>
                <a:gd name="connsiteY1" fmla="*/ 54382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69363" h="105192">
                  <a:moveTo>
                    <a:pt x="54382" y="54382"/>
                  </a:moveTo>
                  <a:lnTo>
                    <a:pt x="6431702" y="54382"/>
                  </a:lnTo>
                </a:path>
              </a:pathLst>
            </a:custGeom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856003" y="1971657"/>
              <a:ext cx="6469364" cy="3839542"/>
            </a:xfrm>
            <a:custGeom>
              <a:avLst/>
              <a:gdLst>
                <a:gd name="connsiteX0" fmla="*/ 54382 w 6469363"/>
                <a:gd name="connsiteY0" fmla="*/ 54382 h 3839541"/>
                <a:gd name="connsiteX1" fmla="*/ 54382 w 6469363"/>
                <a:gd name="connsiteY1" fmla="*/ 3793991 h 3839541"/>
                <a:gd name="connsiteX2" fmla="*/ 6431702 w 6469363"/>
                <a:gd name="connsiteY2" fmla="*/ 3793991 h 383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9363" h="3839541">
                  <a:moveTo>
                    <a:pt x="54382" y="54382"/>
                  </a:moveTo>
                  <a:lnTo>
                    <a:pt x="54382" y="3793991"/>
                  </a:lnTo>
                  <a:lnTo>
                    <a:pt x="6431702" y="3793991"/>
                  </a:lnTo>
                </a:path>
              </a:pathLst>
            </a:custGeom>
            <a:noFill/>
            <a:ln w="6350" cap="flat">
              <a:solidFill>
                <a:srgbClr val="542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542DF0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23793" y="697451"/>
            <a:ext cx="429912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542DF0"/>
                </a:solidFill>
                <a:latin typeface="+mj-lt"/>
                <a:cs typeface="Arial" panose="020B0604020202020204" pitchFamily="34" charset="0"/>
              </a:rPr>
              <a:t>CPS Analysis</a:t>
            </a:r>
            <a:endParaRPr lang="en-US" altLang="ko-KR" sz="3200" dirty="0">
              <a:solidFill>
                <a:srgbClr val="542DF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7" name="직사각형 19"/>
          <p:cNvSpPr/>
          <p:nvPr/>
        </p:nvSpPr>
        <p:spPr>
          <a:xfrm>
            <a:off x="1134154" y="3356743"/>
            <a:ext cx="671120" cy="671120"/>
          </a:xfrm>
          <a:prstGeom prst="rect">
            <a:avLst/>
          </a:prstGeom>
          <a:solidFill>
            <a:srgbClr val="945BFB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 algn="ctr"/>
            <a:endParaRPr lang="ko-KR" altLang="en-US">
              <a:solidFill>
                <a:srgbClr val="542DF0"/>
              </a:solidFill>
            </a:endParaRPr>
          </a:p>
        </p:txBody>
      </p:sp>
      <p:sp>
        <p:nvSpPr>
          <p:cNvPr id="68" name="TextBox 20"/>
          <p:cNvSpPr txBox="1"/>
          <p:nvPr/>
        </p:nvSpPr>
        <p:spPr>
          <a:xfrm>
            <a:off x="1967865" y="3434715"/>
            <a:ext cx="2325370" cy="52197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r>
              <a:rPr lang="en-US" altLang="ko-KR" sz="1400" b="1" i="1" dirty="0">
                <a:solidFill>
                  <a:srgbClr val="542DF0"/>
                </a:solidFill>
              </a:rPr>
              <a:t>Surveys conducted in </a:t>
            </a:r>
            <a:endParaRPr lang="en-US" altLang="ko-KR" sz="1400" b="1" i="1" dirty="0">
              <a:solidFill>
                <a:srgbClr val="542DF0"/>
              </a:solidFill>
            </a:endParaRPr>
          </a:p>
          <a:p>
            <a:r>
              <a:rPr lang="en-US" altLang="ko-KR" sz="1400" b="1" i="1" dirty="0">
                <a:solidFill>
                  <a:srgbClr val="542DF0"/>
                </a:solidFill>
              </a:rPr>
              <a:t>2020 &amp; 2021 respectively</a:t>
            </a:r>
            <a:endParaRPr lang="en-US" altLang="ko-KR" sz="1400" b="1" i="1" dirty="0">
              <a:solidFill>
                <a:srgbClr val="542DF0"/>
              </a:solidFill>
            </a:endParaRPr>
          </a:p>
        </p:txBody>
      </p:sp>
      <p:grpSp>
        <p:nvGrpSpPr>
          <p:cNvPr id="69" name="그룹 22"/>
          <p:cNvGrpSpPr/>
          <p:nvPr/>
        </p:nvGrpSpPr>
        <p:grpSpPr>
          <a:xfrm>
            <a:off x="1350055" y="3547993"/>
            <a:ext cx="239320" cy="245494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70" name="자유형: 도형 23"/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71" name="자유형: 도형 24"/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72" name="자유형: 도형 25"/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>
                <a:solidFill>
                  <a:srgbClr val="542DF0"/>
                </a:solidFill>
              </a:endParaRPr>
            </a:p>
          </p:txBody>
        </p:sp>
        <p:sp>
          <p:nvSpPr>
            <p:cNvPr id="73" name="자유형: 도형 26"/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>
                <a:solidFill>
                  <a:srgbClr val="542DF0"/>
                </a:solidFill>
              </a:endParaRPr>
            </a:p>
          </p:txBody>
        </p:sp>
      </p:grpSp>
      <p:sp>
        <p:nvSpPr>
          <p:cNvPr id="4" name="순서도: 처리 3"/>
          <p:cNvSpPr/>
          <p:nvPr/>
        </p:nvSpPr>
        <p:spPr>
          <a:xfrm>
            <a:off x="8200390" y="5299075"/>
            <a:ext cx="271780" cy="327660"/>
          </a:xfrm>
          <a:prstGeom prst="flowChartProcess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 algn="l"/>
            <a:endParaRPr lang="ko-KR" altLang="en-US">
              <a:solidFill>
                <a:srgbClr val="542DF0"/>
              </a:solidFill>
            </a:endParaRPr>
          </a:p>
        </p:txBody>
      </p:sp>
      <p:sp>
        <p:nvSpPr>
          <p:cNvPr id="8" name="순서도: 처리 7"/>
          <p:cNvSpPr/>
          <p:nvPr/>
        </p:nvSpPr>
        <p:spPr>
          <a:xfrm>
            <a:off x="9571990" y="5408930"/>
            <a:ext cx="271780" cy="217805"/>
          </a:xfrm>
          <a:prstGeom prst="flowChartProcess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pPr algn="l"/>
            <a:endParaRPr lang="ko-KR" altLang="en-US">
              <a:solidFill>
                <a:srgbClr val="542DF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2370" y="4017010"/>
            <a:ext cx="1924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42DF0"/>
                </a:solidFill>
              </a:rPr>
              <a:t>A heathy lifestyle w/o breaking the bank.</a:t>
            </a:r>
            <a:endParaRPr lang="en-US" altLang="ko-KR" sz="1200" b="1" dirty="0">
              <a:solidFill>
                <a:srgbClr val="542D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22196" y="3643021"/>
            <a:ext cx="192405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Budget Friendly</a:t>
            </a:r>
            <a:endParaRPr lang="ko-KR" altLang="en-US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54362" y="4017076"/>
            <a:ext cx="1924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42DF0"/>
                </a:solidFill>
              </a:rPr>
              <a:t>Work out anytime, anywhere, conveniently.</a:t>
            </a:r>
            <a:endParaRPr lang="en-US" altLang="ko-KR" sz="1200" b="1" dirty="0">
              <a:solidFill>
                <a:srgbClr val="542D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54361" y="3643021"/>
            <a:ext cx="192405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Flexibile</a:t>
            </a:r>
            <a:endParaRPr lang="ko-KR" altLang="en-US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86470" y="4017010"/>
            <a:ext cx="1809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42DF0"/>
                </a:solidFill>
              </a:rPr>
              <a:t>Exercises curated for your fitness goals.</a:t>
            </a:r>
            <a:endParaRPr lang="en-US" altLang="ko-KR" sz="1200" b="1" dirty="0">
              <a:solidFill>
                <a:srgbClr val="542DF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86526" y="3643021"/>
            <a:ext cx="192405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542DF0"/>
                </a:solidFill>
                <a:latin typeface="+mj-lt"/>
              </a:rPr>
              <a:t>Personalized</a:t>
            </a:r>
            <a:endParaRPr lang="ko-KR" altLang="en-US" sz="1600" dirty="0">
              <a:solidFill>
                <a:srgbClr val="542DF0"/>
              </a:solidFill>
              <a:latin typeface="+mj-l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653247" y="2425701"/>
            <a:ext cx="925850" cy="925848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958191" y="2718879"/>
            <a:ext cx="316629" cy="324799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12" name="자유형: 도형 11"/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/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/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4220649" y="2425701"/>
            <a:ext cx="925850" cy="925848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085845" y="2425701"/>
            <a:ext cx="925850" cy="925848"/>
          </a:xfrm>
          <a:prstGeom prst="ellipse">
            <a:avLst/>
          </a:prstGeom>
          <a:solidFill>
            <a:srgbClr val="542DF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-1970068" y="3260408"/>
            <a:ext cx="4940810" cy="3371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VALUE PROPOSITION</a:t>
            </a:r>
            <a:endParaRPr lang="en-US" altLang="ko-KR" sz="16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2" name="그룹 10"/>
          <p:cNvGrpSpPr/>
          <p:nvPr/>
        </p:nvGrpSpPr>
        <p:grpSpPr>
          <a:xfrm>
            <a:off x="4523601" y="2703639"/>
            <a:ext cx="316629" cy="324799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33" name="자유형: 도형 11"/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34" name="자유형: 도형 12"/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35" name="자유형: 도형 13"/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36" name="자유형: 도형 14"/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</p:grpSp>
      <p:grpSp>
        <p:nvGrpSpPr>
          <p:cNvPr id="42" name="그룹 10"/>
          <p:cNvGrpSpPr/>
          <p:nvPr/>
        </p:nvGrpSpPr>
        <p:grpSpPr>
          <a:xfrm>
            <a:off x="9401671" y="2709354"/>
            <a:ext cx="316629" cy="324799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43" name="자유형: 도형 11"/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44" name="자유형: 도형 12"/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45" name="자유형: 도형 13"/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  <p:sp>
          <p:nvSpPr>
            <p:cNvPr id="46" name="자유형: 도형 14"/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7080" y="2580640"/>
            <a:ext cx="5579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EEEBFF"/>
                </a:solidFill>
                <a:latin typeface="+mj-lt"/>
                <a:cs typeface="Arial" panose="020B0604020202020204" pitchFamily="34" charset="0"/>
              </a:rPr>
              <a:t>Our Tech Stack</a:t>
            </a:r>
            <a:endParaRPr lang="en-US" altLang="ko-KR" sz="4000" dirty="0">
              <a:solidFill>
                <a:srgbClr val="EEEB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9950" y="3578860"/>
            <a:ext cx="5373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800" b="1" dirty="0">
                <a:solidFill>
                  <a:srgbClr val="EEEBFF"/>
                </a:solidFill>
              </a:rPr>
              <a:t>Front-End, Back-End, &amp; Everything in Between</a:t>
            </a:r>
            <a:endParaRPr lang="en-US" altLang="ko-KR" sz="1800" b="1" dirty="0">
              <a:solidFill>
                <a:srgbClr val="EEEBF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690" y="19875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47690" y="4705350"/>
            <a:ext cx="896620" cy="165100"/>
          </a:xfrm>
          <a:prstGeom prst="rect">
            <a:avLst/>
          </a:prstGeom>
          <a:solidFill>
            <a:srgbClr val="EEE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EEEB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42DF0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542DF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42DF0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542DF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42DF0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542DF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42DF0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542DF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42DF0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542DF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42DF0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542DF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42DF0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542DF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42DF0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25400">
          <a:solidFill>
            <a:srgbClr val="542DF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1575</Words>
  <Application>WPS Presentation</Application>
  <PresentationFormat>와이드스크린</PresentationFormat>
  <Paragraphs>167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Poppins Black</vt:lpstr>
      <vt:lpstr>Poppins Light</vt:lpstr>
      <vt:lpstr>Microsoft YaHei</vt:lpstr>
      <vt:lpstr>Arial Unicode MS</vt:lpstr>
      <vt:lpstr>Malgun Gothic</vt:lpstr>
      <vt:lpstr>Calibri</vt:lpstr>
      <vt:lpstr>PPTMON theme</vt:lpstr>
      <vt:lpstr>2_PPTMON theme</vt:lpstr>
      <vt:lpstr>1_PPTMON theme</vt:lpstr>
      <vt:lpstr>3_PPTMON theme</vt:lpstr>
      <vt:lpstr>6_PPTMON theme</vt:lpstr>
      <vt:lpstr>7_PPTMON theme</vt:lpstr>
      <vt:lpstr>4_PPTMON theme</vt:lpstr>
      <vt:lpstr>5_PPTMON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lonae</cp:lastModifiedBy>
  <cp:revision>186</cp:revision>
  <dcterms:created xsi:type="dcterms:W3CDTF">2019-04-06T05:20:00Z</dcterms:created>
  <dcterms:modified xsi:type="dcterms:W3CDTF">2023-10-16T08:26:44Z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A62CD5BBD59148189575660CFAC38533_12</vt:lpwstr>
  </property>
  <property fmtid="{D5CDD505-2E9C-101B-9397-08002B2CF9AE}" pid="3" name="KSOProductBuildVer">
    <vt:lpwstr>1033-12.2.0.13266</vt:lpwstr>
  </property>
</Properties>
</file>